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9" r:id="rId1"/>
  </p:sldMasterIdLst>
  <p:notesMasterIdLst>
    <p:notesMasterId r:id="rId18"/>
  </p:notesMasterIdLst>
  <p:sldIdLst>
    <p:sldId id="257" r:id="rId2"/>
    <p:sldId id="258" r:id="rId3"/>
    <p:sldId id="259" r:id="rId4"/>
    <p:sldId id="260" r:id="rId5"/>
    <p:sldId id="262" r:id="rId6"/>
    <p:sldId id="264" r:id="rId7"/>
    <p:sldId id="272" r:id="rId8"/>
    <p:sldId id="266" r:id="rId9"/>
    <p:sldId id="270" r:id="rId10"/>
    <p:sldId id="271" r:id="rId11"/>
    <p:sldId id="273" r:id="rId12"/>
    <p:sldId id="263" r:id="rId13"/>
    <p:sldId id="275" r:id="rId14"/>
    <p:sldId id="277" r:id="rId15"/>
    <p:sldId id="276" r:id="rId16"/>
    <p:sldId id="27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FCCC2A-D0B9-4AE4-B4EC-CE88811585DF}" v="284" dt="2023-05-01T23:44:59.76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2353" autoAdjust="0"/>
  </p:normalViewPr>
  <p:slideViewPr>
    <p:cSldViewPr snapToGrid="0">
      <p:cViewPr varScale="1">
        <p:scale>
          <a:sx n="51" d="100"/>
          <a:sy n="51" d="100"/>
        </p:scale>
        <p:origin x="190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_rels/data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7.svg"/></Relationships>
</file>

<file path=ppt/diagrams/_rels/data4.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svg"/><Relationship Id="rId1" Type="http://schemas.openxmlformats.org/officeDocument/2006/relationships/image" Target="../media/image1.png"/><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7.svg"/></Relationships>
</file>

<file path=ppt/diagrams/_rels/drawing4.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svg"/><Relationship Id="rId1" Type="http://schemas.openxmlformats.org/officeDocument/2006/relationships/image" Target="../media/image20.png"/><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35D522-18D0-4F1D-B305-9E95F539A547}" type="doc">
      <dgm:prSet loTypeId="urn:microsoft.com/office/officeart/2018/2/layout/IconVerticalSolidList" loCatId="icon" qsTypeId="urn:microsoft.com/office/officeart/2005/8/quickstyle/simple5" qsCatId="simple" csTypeId="urn:microsoft.com/office/officeart/2005/8/colors/accent1_2" csCatId="accent1" phldr="1"/>
      <dgm:spPr/>
      <dgm:t>
        <a:bodyPr/>
        <a:lstStyle/>
        <a:p>
          <a:endParaRPr lang="en-US"/>
        </a:p>
      </dgm:t>
    </dgm:pt>
    <dgm:pt modelId="{0C2CE28F-8657-418E-AC97-B1344AA332F4}">
      <dgm:prSet/>
      <dgm:spPr/>
      <dgm:t>
        <a:bodyPr/>
        <a:lstStyle/>
        <a:p>
          <a:pPr>
            <a:lnSpc>
              <a:spcPct val="100000"/>
            </a:lnSpc>
          </a:pPr>
          <a:r>
            <a:rPr lang="en-US" dirty="0"/>
            <a:t>Chaotic Mapping</a:t>
          </a:r>
        </a:p>
      </dgm:t>
    </dgm:pt>
    <dgm:pt modelId="{A7DA3BF4-A137-42AA-9236-8FD5D22801BD}" type="parTrans" cxnId="{949AAAFD-147A-404E-B2CC-4880E6363409}">
      <dgm:prSet/>
      <dgm:spPr/>
      <dgm:t>
        <a:bodyPr/>
        <a:lstStyle/>
        <a:p>
          <a:endParaRPr lang="en-US"/>
        </a:p>
      </dgm:t>
    </dgm:pt>
    <dgm:pt modelId="{C70031DA-860B-43E8-9782-334E982E4BAA}" type="sibTrans" cxnId="{949AAAFD-147A-404E-B2CC-4880E6363409}">
      <dgm:prSet/>
      <dgm:spPr/>
      <dgm:t>
        <a:bodyPr/>
        <a:lstStyle/>
        <a:p>
          <a:endParaRPr lang="en-US"/>
        </a:p>
      </dgm:t>
    </dgm:pt>
    <dgm:pt modelId="{597FB25A-AF6B-4801-A4AE-80C6E41E8294}">
      <dgm:prSet/>
      <dgm:spPr/>
      <dgm:t>
        <a:bodyPr/>
        <a:lstStyle/>
        <a:p>
          <a:pPr>
            <a:lnSpc>
              <a:spcPct val="100000"/>
            </a:lnSpc>
          </a:pPr>
          <a:r>
            <a:rPr lang="en-IN" dirty="0"/>
            <a:t>Synchronization of Chaotic Attractors</a:t>
          </a:r>
          <a:endParaRPr lang="en-US" dirty="0"/>
        </a:p>
      </dgm:t>
    </dgm:pt>
    <dgm:pt modelId="{D8A46E69-57CA-4929-B20F-B4E215E35067}" type="parTrans" cxnId="{2A3E0AE9-E2F2-4623-9CAB-92171EDB1246}">
      <dgm:prSet/>
      <dgm:spPr/>
      <dgm:t>
        <a:bodyPr/>
        <a:lstStyle/>
        <a:p>
          <a:endParaRPr lang="en-US"/>
        </a:p>
      </dgm:t>
    </dgm:pt>
    <dgm:pt modelId="{29AA23C9-7677-4587-BB4B-251681DE2370}" type="sibTrans" cxnId="{2A3E0AE9-E2F2-4623-9CAB-92171EDB1246}">
      <dgm:prSet/>
      <dgm:spPr/>
      <dgm:t>
        <a:bodyPr/>
        <a:lstStyle/>
        <a:p>
          <a:endParaRPr lang="en-US"/>
        </a:p>
      </dgm:t>
    </dgm:pt>
    <dgm:pt modelId="{6579CC70-EACA-4B6E-8DF1-642E0BF9ADFC}">
      <dgm:prSet/>
      <dgm:spPr/>
      <dgm:t>
        <a:bodyPr/>
        <a:lstStyle/>
        <a:p>
          <a:pPr>
            <a:lnSpc>
              <a:spcPct val="100000"/>
            </a:lnSpc>
          </a:pPr>
          <a:r>
            <a:rPr lang="en-US" dirty="0"/>
            <a:t>Fugue in Music Theory</a:t>
          </a:r>
        </a:p>
      </dgm:t>
    </dgm:pt>
    <dgm:pt modelId="{035CA8B1-7872-4700-952F-918EEF1DB993}" type="parTrans" cxnId="{160BB119-651C-4DA1-BBB4-6EC72D48245C}">
      <dgm:prSet/>
      <dgm:spPr/>
      <dgm:t>
        <a:bodyPr/>
        <a:lstStyle/>
        <a:p>
          <a:endParaRPr lang="en-IN"/>
        </a:p>
      </dgm:t>
    </dgm:pt>
    <dgm:pt modelId="{8D2D56EC-A493-4B38-A287-3BAC0BAB020A}" type="sibTrans" cxnId="{160BB119-651C-4DA1-BBB4-6EC72D48245C}">
      <dgm:prSet/>
      <dgm:spPr/>
      <dgm:t>
        <a:bodyPr/>
        <a:lstStyle/>
        <a:p>
          <a:endParaRPr lang="en-IN"/>
        </a:p>
      </dgm:t>
    </dgm:pt>
    <dgm:pt modelId="{02A0318C-AC5A-429B-80AC-ABDAB2E57116}" type="pres">
      <dgm:prSet presAssocID="{B935D522-18D0-4F1D-B305-9E95F539A547}" presName="root" presStyleCnt="0">
        <dgm:presLayoutVars>
          <dgm:dir/>
          <dgm:resizeHandles val="exact"/>
        </dgm:presLayoutVars>
      </dgm:prSet>
      <dgm:spPr/>
    </dgm:pt>
    <dgm:pt modelId="{DF86FC76-F51B-45E3-93A8-11AD99DF089D}" type="pres">
      <dgm:prSet presAssocID="{0C2CE28F-8657-418E-AC97-B1344AA332F4}" presName="compNode" presStyleCnt="0"/>
      <dgm:spPr/>
    </dgm:pt>
    <dgm:pt modelId="{637904EB-B9AE-4389-91A6-90A4348959BB}" type="pres">
      <dgm:prSet presAssocID="{0C2CE28F-8657-418E-AC97-B1344AA332F4}" presName="bgRect" presStyleLbl="bgShp" presStyleIdx="0" presStyleCnt="3"/>
      <dgm:spPr/>
    </dgm:pt>
    <dgm:pt modelId="{7CA0BA10-35E3-4F30-8E31-6C8D65AC1176}" type="pres">
      <dgm:prSet presAssocID="{0C2CE28F-8657-418E-AC97-B1344AA332F4}" presName="iconRect" presStyleLbl="node1" presStyleIdx="0" presStyleCnt="3" custScaleX="97737" custScaleY="10462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l="-4000" r="-4000"/>
          </a:stretch>
        </a:blipFill>
      </dgm:spPr>
      <dgm:extLst>
        <a:ext uri="{E40237B7-FDA0-4F09-8148-C483321AD2D9}">
          <dgm14:cNvPr xmlns:dgm14="http://schemas.microsoft.com/office/drawing/2010/diagram" id="0" name="" descr="Badge 1 with solid fill"/>
        </a:ext>
      </dgm:extLst>
    </dgm:pt>
    <dgm:pt modelId="{E1DCBFEB-591E-469A-B139-160B27660A87}" type="pres">
      <dgm:prSet presAssocID="{0C2CE28F-8657-418E-AC97-B1344AA332F4}" presName="spaceRect" presStyleCnt="0"/>
      <dgm:spPr/>
    </dgm:pt>
    <dgm:pt modelId="{6A622474-0159-4746-8627-6A8B438EA7CB}" type="pres">
      <dgm:prSet presAssocID="{0C2CE28F-8657-418E-AC97-B1344AA332F4}" presName="parTx" presStyleLbl="revTx" presStyleIdx="0" presStyleCnt="3">
        <dgm:presLayoutVars>
          <dgm:chMax val="0"/>
          <dgm:chPref val="0"/>
        </dgm:presLayoutVars>
      </dgm:prSet>
      <dgm:spPr/>
    </dgm:pt>
    <dgm:pt modelId="{64C95119-D134-40BB-93C9-A6D69F6F540B}" type="pres">
      <dgm:prSet presAssocID="{C70031DA-860B-43E8-9782-334E982E4BAA}" presName="sibTrans" presStyleCnt="0"/>
      <dgm:spPr/>
    </dgm:pt>
    <dgm:pt modelId="{1BE6906A-98EF-4422-B361-DBFDDD949956}" type="pres">
      <dgm:prSet presAssocID="{597FB25A-AF6B-4801-A4AE-80C6E41E8294}" presName="compNode" presStyleCnt="0"/>
      <dgm:spPr/>
    </dgm:pt>
    <dgm:pt modelId="{3B3EC2DB-4496-4BD1-BADF-7CF954D06803}" type="pres">
      <dgm:prSet presAssocID="{597FB25A-AF6B-4801-A4AE-80C6E41E8294}" presName="bgRect" presStyleLbl="bgShp" presStyleIdx="1" presStyleCnt="3" custLinFactNeighborX="0" custLinFactNeighborY="-6050"/>
      <dgm:spPr/>
    </dgm:pt>
    <dgm:pt modelId="{D98CF6C7-E25B-4301-9B1F-32B7E6AC121D}" type="pres">
      <dgm:prSet presAssocID="{597FB25A-AF6B-4801-A4AE-80C6E41E8294}"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Badge with solid fill"/>
        </a:ext>
      </dgm:extLst>
    </dgm:pt>
    <dgm:pt modelId="{BD79CE15-6EF5-4F5D-BE5B-8A5474EEC8C1}" type="pres">
      <dgm:prSet presAssocID="{597FB25A-AF6B-4801-A4AE-80C6E41E8294}" presName="spaceRect" presStyleCnt="0"/>
      <dgm:spPr/>
    </dgm:pt>
    <dgm:pt modelId="{BB2AAAC4-8BA8-4FF7-B5EA-60C9610E7091}" type="pres">
      <dgm:prSet presAssocID="{597FB25A-AF6B-4801-A4AE-80C6E41E8294}" presName="parTx" presStyleLbl="revTx" presStyleIdx="1" presStyleCnt="3">
        <dgm:presLayoutVars>
          <dgm:chMax val="0"/>
          <dgm:chPref val="0"/>
        </dgm:presLayoutVars>
      </dgm:prSet>
      <dgm:spPr/>
    </dgm:pt>
    <dgm:pt modelId="{D4B45E7A-F799-47B2-B2C1-47E7449D4395}" type="pres">
      <dgm:prSet presAssocID="{29AA23C9-7677-4587-BB4B-251681DE2370}" presName="sibTrans" presStyleCnt="0"/>
      <dgm:spPr/>
    </dgm:pt>
    <dgm:pt modelId="{2768891B-C3C8-42F0-B74E-ADD67D4D1861}" type="pres">
      <dgm:prSet presAssocID="{6579CC70-EACA-4B6E-8DF1-642E0BF9ADFC}" presName="compNode" presStyleCnt="0"/>
      <dgm:spPr/>
    </dgm:pt>
    <dgm:pt modelId="{1A0AC045-1987-482C-991B-1871542295F3}" type="pres">
      <dgm:prSet presAssocID="{6579CC70-EACA-4B6E-8DF1-642E0BF9ADFC}" presName="bgRect" presStyleLbl="bgShp" presStyleIdx="2" presStyleCnt="3"/>
      <dgm:spPr/>
    </dgm:pt>
    <dgm:pt modelId="{C2BB6E7B-6818-4C7F-83AD-3137BF65BEFB}" type="pres">
      <dgm:prSet presAssocID="{6579CC70-EACA-4B6E-8DF1-642E0BF9ADFC}"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Badge 3 with solid fill"/>
        </a:ext>
      </dgm:extLst>
    </dgm:pt>
    <dgm:pt modelId="{6956692A-4D65-4BB8-8C09-791180AFFC18}" type="pres">
      <dgm:prSet presAssocID="{6579CC70-EACA-4B6E-8DF1-642E0BF9ADFC}" presName="spaceRect" presStyleCnt="0"/>
      <dgm:spPr/>
    </dgm:pt>
    <dgm:pt modelId="{2DAF00E3-C8D7-472A-A8E8-64337553BE40}" type="pres">
      <dgm:prSet presAssocID="{6579CC70-EACA-4B6E-8DF1-642E0BF9ADFC}" presName="parTx" presStyleLbl="revTx" presStyleIdx="2" presStyleCnt="3">
        <dgm:presLayoutVars>
          <dgm:chMax val="0"/>
          <dgm:chPref val="0"/>
        </dgm:presLayoutVars>
      </dgm:prSet>
      <dgm:spPr/>
    </dgm:pt>
  </dgm:ptLst>
  <dgm:cxnLst>
    <dgm:cxn modelId="{160BB119-651C-4DA1-BBB4-6EC72D48245C}" srcId="{B935D522-18D0-4F1D-B305-9E95F539A547}" destId="{6579CC70-EACA-4B6E-8DF1-642E0BF9ADFC}" srcOrd="2" destOrd="0" parTransId="{035CA8B1-7872-4700-952F-918EEF1DB993}" sibTransId="{8D2D56EC-A493-4B38-A287-3BAC0BAB020A}"/>
    <dgm:cxn modelId="{0C9BA61E-01DF-45E5-B851-CD5C8226B537}" type="presOf" srcId="{597FB25A-AF6B-4801-A4AE-80C6E41E8294}" destId="{BB2AAAC4-8BA8-4FF7-B5EA-60C9610E7091}" srcOrd="0" destOrd="0" presId="urn:microsoft.com/office/officeart/2018/2/layout/IconVerticalSolidList"/>
    <dgm:cxn modelId="{6189624B-C9B5-4658-8F57-57C4889C85B4}" type="presOf" srcId="{6579CC70-EACA-4B6E-8DF1-642E0BF9ADFC}" destId="{2DAF00E3-C8D7-472A-A8E8-64337553BE40}" srcOrd="0" destOrd="0" presId="urn:microsoft.com/office/officeart/2018/2/layout/IconVerticalSolidList"/>
    <dgm:cxn modelId="{2A3E0AE9-E2F2-4623-9CAB-92171EDB1246}" srcId="{B935D522-18D0-4F1D-B305-9E95F539A547}" destId="{597FB25A-AF6B-4801-A4AE-80C6E41E8294}" srcOrd="1" destOrd="0" parTransId="{D8A46E69-57CA-4929-B20F-B4E215E35067}" sibTransId="{29AA23C9-7677-4587-BB4B-251681DE2370}"/>
    <dgm:cxn modelId="{F9D93CEF-A6E9-4B8F-8450-687BE179AFAB}" type="presOf" srcId="{B935D522-18D0-4F1D-B305-9E95F539A547}" destId="{02A0318C-AC5A-429B-80AC-ABDAB2E57116}" srcOrd="0" destOrd="0" presId="urn:microsoft.com/office/officeart/2018/2/layout/IconVerticalSolidList"/>
    <dgm:cxn modelId="{48CFB4F8-9FE5-4DE0-82B5-075CAC194040}" type="presOf" srcId="{0C2CE28F-8657-418E-AC97-B1344AA332F4}" destId="{6A622474-0159-4746-8627-6A8B438EA7CB}" srcOrd="0" destOrd="0" presId="urn:microsoft.com/office/officeart/2018/2/layout/IconVerticalSolidList"/>
    <dgm:cxn modelId="{949AAAFD-147A-404E-B2CC-4880E6363409}" srcId="{B935D522-18D0-4F1D-B305-9E95F539A547}" destId="{0C2CE28F-8657-418E-AC97-B1344AA332F4}" srcOrd="0" destOrd="0" parTransId="{A7DA3BF4-A137-42AA-9236-8FD5D22801BD}" sibTransId="{C70031DA-860B-43E8-9782-334E982E4BAA}"/>
    <dgm:cxn modelId="{F97D50BB-78C0-4DDD-83AF-C55D08A99D26}" type="presParOf" srcId="{02A0318C-AC5A-429B-80AC-ABDAB2E57116}" destId="{DF86FC76-F51B-45E3-93A8-11AD99DF089D}" srcOrd="0" destOrd="0" presId="urn:microsoft.com/office/officeart/2018/2/layout/IconVerticalSolidList"/>
    <dgm:cxn modelId="{B2A31614-E2BF-440F-91DD-7E257F36CC33}" type="presParOf" srcId="{DF86FC76-F51B-45E3-93A8-11AD99DF089D}" destId="{637904EB-B9AE-4389-91A6-90A4348959BB}" srcOrd="0" destOrd="0" presId="urn:microsoft.com/office/officeart/2018/2/layout/IconVerticalSolidList"/>
    <dgm:cxn modelId="{ECE8FAFA-AFB6-4EDF-8340-6BAC0F13C522}" type="presParOf" srcId="{DF86FC76-F51B-45E3-93A8-11AD99DF089D}" destId="{7CA0BA10-35E3-4F30-8E31-6C8D65AC1176}" srcOrd="1" destOrd="0" presId="urn:microsoft.com/office/officeart/2018/2/layout/IconVerticalSolidList"/>
    <dgm:cxn modelId="{FB692CBC-5BD9-433D-A031-926A45051E2F}" type="presParOf" srcId="{DF86FC76-F51B-45E3-93A8-11AD99DF089D}" destId="{E1DCBFEB-591E-469A-B139-160B27660A87}" srcOrd="2" destOrd="0" presId="urn:microsoft.com/office/officeart/2018/2/layout/IconVerticalSolidList"/>
    <dgm:cxn modelId="{2579D2D9-5B55-455F-BACF-F2611E1EDB1C}" type="presParOf" srcId="{DF86FC76-F51B-45E3-93A8-11AD99DF089D}" destId="{6A622474-0159-4746-8627-6A8B438EA7CB}" srcOrd="3" destOrd="0" presId="urn:microsoft.com/office/officeart/2018/2/layout/IconVerticalSolidList"/>
    <dgm:cxn modelId="{1E4137C5-7081-4E8E-8676-A94EF39DFBF7}" type="presParOf" srcId="{02A0318C-AC5A-429B-80AC-ABDAB2E57116}" destId="{64C95119-D134-40BB-93C9-A6D69F6F540B}" srcOrd="1" destOrd="0" presId="urn:microsoft.com/office/officeart/2018/2/layout/IconVerticalSolidList"/>
    <dgm:cxn modelId="{8B908395-2DDF-4ECF-986A-E2B25B705596}" type="presParOf" srcId="{02A0318C-AC5A-429B-80AC-ABDAB2E57116}" destId="{1BE6906A-98EF-4422-B361-DBFDDD949956}" srcOrd="2" destOrd="0" presId="urn:microsoft.com/office/officeart/2018/2/layout/IconVerticalSolidList"/>
    <dgm:cxn modelId="{13A1A464-3205-4AA5-9623-3B8396B36408}" type="presParOf" srcId="{1BE6906A-98EF-4422-B361-DBFDDD949956}" destId="{3B3EC2DB-4496-4BD1-BADF-7CF954D06803}" srcOrd="0" destOrd="0" presId="urn:microsoft.com/office/officeart/2018/2/layout/IconVerticalSolidList"/>
    <dgm:cxn modelId="{48136F9C-A2B2-4F4E-B8BC-BCE2E349A24A}" type="presParOf" srcId="{1BE6906A-98EF-4422-B361-DBFDDD949956}" destId="{D98CF6C7-E25B-4301-9B1F-32B7E6AC121D}" srcOrd="1" destOrd="0" presId="urn:microsoft.com/office/officeart/2018/2/layout/IconVerticalSolidList"/>
    <dgm:cxn modelId="{657D19AC-B988-457A-B0CB-F6BBFABCC6BC}" type="presParOf" srcId="{1BE6906A-98EF-4422-B361-DBFDDD949956}" destId="{BD79CE15-6EF5-4F5D-BE5B-8A5474EEC8C1}" srcOrd="2" destOrd="0" presId="urn:microsoft.com/office/officeart/2018/2/layout/IconVerticalSolidList"/>
    <dgm:cxn modelId="{FEA15A74-B3DA-4406-834F-469E2FDFD59D}" type="presParOf" srcId="{1BE6906A-98EF-4422-B361-DBFDDD949956}" destId="{BB2AAAC4-8BA8-4FF7-B5EA-60C9610E7091}" srcOrd="3" destOrd="0" presId="urn:microsoft.com/office/officeart/2018/2/layout/IconVerticalSolidList"/>
    <dgm:cxn modelId="{63A57092-955D-45A5-9E4A-DBEC8E0BE605}" type="presParOf" srcId="{02A0318C-AC5A-429B-80AC-ABDAB2E57116}" destId="{D4B45E7A-F799-47B2-B2C1-47E7449D4395}" srcOrd="3" destOrd="0" presId="urn:microsoft.com/office/officeart/2018/2/layout/IconVerticalSolidList"/>
    <dgm:cxn modelId="{F911AA39-ED6C-4D07-9474-3E98E72D77D8}" type="presParOf" srcId="{02A0318C-AC5A-429B-80AC-ABDAB2E57116}" destId="{2768891B-C3C8-42F0-B74E-ADD67D4D1861}" srcOrd="4" destOrd="0" presId="urn:microsoft.com/office/officeart/2018/2/layout/IconVerticalSolidList"/>
    <dgm:cxn modelId="{61192A16-5712-4F8D-9BBB-04169B0DB708}" type="presParOf" srcId="{2768891B-C3C8-42F0-B74E-ADD67D4D1861}" destId="{1A0AC045-1987-482C-991B-1871542295F3}" srcOrd="0" destOrd="0" presId="urn:microsoft.com/office/officeart/2018/2/layout/IconVerticalSolidList"/>
    <dgm:cxn modelId="{5A693E42-9DDA-4EFB-937D-C933E9B6F00A}" type="presParOf" srcId="{2768891B-C3C8-42F0-B74E-ADD67D4D1861}" destId="{C2BB6E7B-6818-4C7F-83AD-3137BF65BEFB}" srcOrd="1" destOrd="0" presId="urn:microsoft.com/office/officeart/2018/2/layout/IconVerticalSolidList"/>
    <dgm:cxn modelId="{9270875B-4A7F-4BF4-BD0A-659A2D1F88F7}" type="presParOf" srcId="{2768891B-C3C8-42F0-B74E-ADD67D4D1861}" destId="{6956692A-4D65-4BB8-8C09-791180AFFC18}" srcOrd="2" destOrd="0" presId="urn:microsoft.com/office/officeart/2018/2/layout/IconVerticalSolidList"/>
    <dgm:cxn modelId="{88253CA2-946E-498C-9CB8-C13CC6BB0887}" type="presParOf" srcId="{2768891B-C3C8-42F0-B74E-ADD67D4D1861}" destId="{2DAF00E3-C8D7-472A-A8E8-64337553BE40}"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935D522-18D0-4F1D-B305-9E95F539A547}" type="doc">
      <dgm:prSet loTypeId="urn:microsoft.com/office/officeart/2005/8/layout/vProcess5" loCatId="process" qsTypeId="urn:microsoft.com/office/officeart/2005/8/quickstyle/simple5" qsCatId="simple" csTypeId="urn:microsoft.com/office/officeart/2005/8/colors/accent1_2" csCatId="accent1" phldr="1"/>
      <dgm:spPr/>
      <dgm:t>
        <a:bodyPr/>
        <a:lstStyle/>
        <a:p>
          <a:endParaRPr lang="en-US"/>
        </a:p>
      </dgm:t>
    </dgm:pt>
    <dgm:pt modelId="{0C2CE28F-8657-418E-AC97-B1344AA332F4}">
      <dgm:prSet/>
      <dgm:spPr/>
      <dgm:t>
        <a:bodyPr/>
        <a:lstStyle/>
        <a:p>
          <a:pPr>
            <a:lnSpc>
              <a:spcPct val="100000"/>
            </a:lnSpc>
          </a:pPr>
          <a:r>
            <a:rPr lang="en-US" strike="noStrike" baseline="0" dirty="0">
              <a:solidFill>
                <a:schemeClr val="tx1"/>
              </a:solidFill>
            </a:rPr>
            <a:t>Couple two identical Lorenz Attractors and let them synchronize</a:t>
          </a:r>
        </a:p>
      </dgm:t>
    </dgm:pt>
    <dgm:pt modelId="{A7DA3BF4-A137-42AA-9236-8FD5D22801BD}" type="parTrans" cxnId="{949AAAFD-147A-404E-B2CC-4880E6363409}">
      <dgm:prSet/>
      <dgm:spPr/>
      <dgm:t>
        <a:bodyPr/>
        <a:lstStyle/>
        <a:p>
          <a:endParaRPr lang="en-US"/>
        </a:p>
      </dgm:t>
    </dgm:pt>
    <dgm:pt modelId="{C70031DA-860B-43E8-9782-334E982E4BAA}" type="sibTrans" cxnId="{949AAAFD-147A-404E-B2CC-4880E6363409}">
      <dgm:prSet/>
      <dgm:spPr/>
      <dgm:t>
        <a:bodyPr/>
        <a:lstStyle/>
        <a:p>
          <a:endParaRPr lang="en-US"/>
        </a:p>
      </dgm:t>
    </dgm:pt>
    <dgm:pt modelId="{597FB25A-AF6B-4801-A4AE-80C6E41E8294}">
      <dgm:prSet/>
      <dgm:spPr/>
      <dgm:t>
        <a:bodyPr/>
        <a:lstStyle/>
        <a:p>
          <a:pPr>
            <a:lnSpc>
              <a:spcPct val="100000"/>
            </a:lnSpc>
          </a:pPr>
          <a:r>
            <a:rPr lang="en-US" dirty="0">
              <a:solidFill>
                <a:schemeClr val="tx1"/>
              </a:solidFill>
            </a:rPr>
            <a:t>Chaotic Mapping of two voices of ‘two voice Fugue’ separately onto two Lorenz Attractors</a:t>
          </a:r>
        </a:p>
      </dgm:t>
    </dgm:pt>
    <dgm:pt modelId="{D8A46E69-57CA-4929-B20F-B4E215E35067}" type="parTrans" cxnId="{2A3E0AE9-E2F2-4623-9CAB-92171EDB1246}">
      <dgm:prSet/>
      <dgm:spPr/>
      <dgm:t>
        <a:bodyPr/>
        <a:lstStyle/>
        <a:p>
          <a:endParaRPr lang="en-US"/>
        </a:p>
      </dgm:t>
    </dgm:pt>
    <dgm:pt modelId="{29AA23C9-7677-4587-BB4B-251681DE2370}" type="sibTrans" cxnId="{2A3E0AE9-E2F2-4623-9CAB-92171EDB1246}">
      <dgm:prSet/>
      <dgm:spPr/>
      <dgm:t>
        <a:bodyPr/>
        <a:lstStyle/>
        <a:p>
          <a:endParaRPr lang="en-US"/>
        </a:p>
      </dgm:t>
    </dgm:pt>
    <dgm:pt modelId="{774C9DE5-F12D-4B35-8217-CD0857C82137}">
      <dgm:prSet/>
      <dgm:spPr/>
      <dgm:t>
        <a:bodyPr/>
        <a:lstStyle/>
        <a:p>
          <a:pPr>
            <a:lnSpc>
              <a:spcPct val="100000"/>
            </a:lnSpc>
          </a:pPr>
          <a:r>
            <a:rPr lang="en-US" dirty="0">
              <a:solidFill>
                <a:schemeClr val="tx1"/>
              </a:solidFill>
            </a:rPr>
            <a:t>Create perturbation in any of the systems. Capture the variant during this asynchronous phase as they reach synchronization.</a:t>
          </a:r>
        </a:p>
      </dgm:t>
    </dgm:pt>
    <dgm:pt modelId="{2F57AD25-320F-43ED-86E5-A11F1F1C13FC}" type="parTrans" cxnId="{D0B328B0-FB31-4264-8682-E414278BF2C0}">
      <dgm:prSet/>
      <dgm:spPr/>
      <dgm:t>
        <a:bodyPr/>
        <a:lstStyle/>
        <a:p>
          <a:endParaRPr lang="en-IN"/>
        </a:p>
      </dgm:t>
    </dgm:pt>
    <dgm:pt modelId="{7B76535C-547B-48D0-8544-5B70B52D50E3}" type="sibTrans" cxnId="{D0B328B0-FB31-4264-8682-E414278BF2C0}">
      <dgm:prSet/>
      <dgm:spPr/>
      <dgm:t>
        <a:bodyPr/>
        <a:lstStyle/>
        <a:p>
          <a:endParaRPr lang="en-IN"/>
        </a:p>
      </dgm:t>
    </dgm:pt>
    <dgm:pt modelId="{8D9834EA-3325-48F5-9AD4-D4E584D0DD37}" type="pres">
      <dgm:prSet presAssocID="{B935D522-18D0-4F1D-B305-9E95F539A547}" presName="outerComposite" presStyleCnt="0">
        <dgm:presLayoutVars>
          <dgm:chMax val="5"/>
          <dgm:dir/>
          <dgm:resizeHandles val="exact"/>
        </dgm:presLayoutVars>
      </dgm:prSet>
      <dgm:spPr/>
    </dgm:pt>
    <dgm:pt modelId="{A7B62885-A61F-4BB2-AE28-943D2A81669F}" type="pres">
      <dgm:prSet presAssocID="{B935D522-18D0-4F1D-B305-9E95F539A547}" presName="dummyMaxCanvas" presStyleCnt="0">
        <dgm:presLayoutVars/>
      </dgm:prSet>
      <dgm:spPr/>
    </dgm:pt>
    <dgm:pt modelId="{35EC2AFF-DB48-465C-87C7-2AEAA7EAD978}" type="pres">
      <dgm:prSet presAssocID="{B935D522-18D0-4F1D-B305-9E95F539A547}" presName="ThreeNodes_1" presStyleLbl="node1" presStyleIdx="0" presStyleCnt="3">
        <dgm:presLayoutVars>
          <dgm:bulletEnabled val="1"/>
        </dgm:presLayoutVars>
      </dgm:prSet>
      <dgm:spPr/>
    </dgm:pt>
    <dgm:pt modelId="{EDBB76FE-ACC7-4D20-B0A4-45E527F34D1D}" type="pres">
      <dgm:prSet presAssocID="{B935D522-18D0-4F1D-B305-9E95F539A547}" presName="ThreeNodes_2" presStyleLbl="node1" presStyleIdx="1" presStyleCnt="3">
        <dgm:presLayoutVars>
          <dgm:bulletEnabled val="1"/>
        </dgm:presLayoutVars>
      </dgm:prSet>
      <dgm:spPr/>
    </dgm:pt>
    <dgm:pt modelId="{4F1FACBE-AD96-4DB7-9748-0273EC3E915C}" type="pres">
      <dgm:prSet presAssocID="{B935D522-18D0-4F1D-B305-9E95F539A547}" presName="ThreeNodes_3" presStyleLbl="node1" presStyleIdx="2" presStyleCnt="3">
        <dgm:presLayoutVars>
          <dgm:bulletEnabled val="1"/>
        </dgm:presLayoutVars>
      </dgm:prSet>
      <dgm:spPr/>
    </dgm:pt>
    <dgm:pt modelId="{A4081485-EEFC-4EF6-90F7-A62058533B3F}" type="pres">
      <dgm:prSet presAssocID="{B935D522-18D0-4F1D-B305-9E95F539A547}" presName="ThreeConn_1-2" presStyleLbl="fgAccFollowNode1" presStyleIdx="0" presStyleCnt="2">
        <dgm:presLayoutVars>
          <dgm:bulletEnabled val="1"/>
        </dgm:presLayoutVars>
      </dgm:prSet>
      <dgm:spPr/>
    </dgm:pt>
    <dgm:pt modelId="{DBC35308-9B76-4278-AA97-62CDCD9126BD}" type="pres">
      <dgm:prSet presAssocID="{B935D522-18D0-4F1D-B305-9E95F539A547}" presName="ThreeConn_2-3" presStyleLbl="fgAccFollowNode1" presStyleIdx="1" presStyleCnt="2">
        <dgm:presLayoutVars>
          <dgm:bulletEnabled val="1"/>
        </dgm:presLayoutVars>
      </dgm:prSet>
      <dgm:spPr/>
    </dgm:pt>
    <dgm:pt modelId="{AF5B1499-EFEB-4069-81A8-C31C02FD9607}" type="pres">
      <dgm:prSet presAssocID="{B935D522-18D0-4F1D-B305-9E95F539A547}" presName="ThreeNodes_1_text" presStyleLbl="node1" presStyleIdx="2" presStyleCnt="3">
        <dgm:presLayoutVars>
          <dgm:bulletEnabled val="1"/>
        </dgm:presLayoutVars>
      </dgm:prSet>
      <dgm:spPr/>
    </dgm:pt>
    <dgm:pt modelId="{C9EB22C5-311D-48F2-8136-BDA6635B1FA0}" type="pres">
      <dgm:prSet presAssocID="{B935D522-18D0-4F1D-B305-9E95F539A547}" presName="ThreeNodes_2_text" presStyleLbl="node1" presStyleIdx="2" presStyleCnt="3">
        <dgm:presLayoutVars>
          <dgm:bulletEnabled val="1"/>
        </dgm:presLayoutVars>
      </dgm:prSet>
      <dgm:spPr/>
    </dgm:pt>
    <dgm:pt modelId="{C4A34D08-DF10-4F96-8C8C-6808C6F9F6F1}" type="pres">
      <dgm:prSet presAssocID="{B935D522-18D0-4F1D-B305-9E95F539A547}" presName="ThreeNodes_3_text" presStyleLbl="node1" presStyleIdx="2" presStyleCnt="3">
        <dgm:presLayoutVars>
          <dgm:bulletEnabled val="1"/>
        </dgm:presLayoutVars>
      </dgm:prSet>
      <dgm:spPr/>
    </dgm:pt>
  </dgm:ptLst>
  <dgm:cxnLst>
    <dgm:cxn modelId="{A1549D1B-C1DF-4EBF-AF66-5A056F9EDC5F}" type="presOf" srcId="{0C2CE28F-8657-418E-AC97-B1344AA332F4}" destId="{AF5B1499-EFEB-4069-81A8-C31C02FD9607}" srcOrd="1" destOrd="0" presId="urn:microsoft.com/office/officeart/2005/8/layout/vProcess5"/>
    <dgm:cxn modelId="{44102026-A91F-4DF6-ABB1-328DB2B344BC}" type="presOf" srcId="{774C9DE5-F12D-4B35-8217-CD0857C82137}" destId="{4F1FACBE-AD96-4DB7-9748-0273EC3E915C}" srcOrd="0" destOrd="0" presId="urn:microsoft.com/office/officeart/2005/8/layout/vProcess5"/>
    <dgm:cxn modelId="{9EC54461-93EA-4C04-918B-3945C2217094}" type="presOf" srcId="{C70031DA-860B-43E8-9782-334E982E4BAA}" destId="{A4081485-EEFC-4EF6-90F7-A62058533B3F}" srcOrd="0" destOrd="0" presId="urn:microsoft.com/office/officeart/2005/8/layout/vProcess5"/>
    <dgm:cxn modelId="{DA4FDD48-678A-4416-8F4F-35FF7E7B3520}" type="presOf" srcId="{597FB25A-AF6B-4801-A4AE-80C6E41E8294}" destId="{C9EB22C5-311D-48F2-8136-BDA6635B1FA0}" srcOrd="1" destOrd="0" presId="urn:microsoft.com/office/officeart/2005/8/layout/vProcess5"/>
    <dgm:cxn modelId="{2C3132AA-8B10-468A-AB74-EDFAF1041DCA}" type="presOf" srcId="{29AA23C9-7677-4587-BB4B-251681DE2370}" destId="{DBC35308-9B76-4278-AA97-62CDCD9126BD}" srcOrd="0" destOrd="0" presId="urn:microsoft.com/office/officeart/2005/8/layout/vProcess5"/>
    <dgm:cxn modelId="{D0B328B0-FB31-4264-8682-E414278BF2C0}" srcId="{B935D522-18D0-4F1D-B305-9E95F539A547}" destId="{774C9DE5-F12D-4B35-8217-CD0857C82137}" srcOrd="2" destOrd="0" parTransId="{2F57AD25-320F-43ED-86E5-A11F1F1C13FC}" sibTransId="{7B76535C-547B-48D0-8544-5B70B52D50E3}"/>
    <dgm:cxn modelId="{BAB8D5E1-55BD-4CCC-A7FE-4B8E8F14F3DC}" type="presOf" srcId="{B935D522-18D0-4F1D-B305-9E95F539A547}" destId="{8D9834EA-3325-48F5-9AD4-D4E584D0DD37}" srcOrd="0" destOrd="0" presId="urn:microsoft.com/office/officeart/2005/8/layout/vProcess5"/>
    <dgm:cxn modelId="{29B6D4E8-107D-469C-83DA-2ADC859E567A}" type="presOf" srcId="{597FB25A-AF6B-4801-A4AE-80C6E41E8294}" destId="{EDBB76FE-ACC7-4D20-B0A4-45E527F34D1D}" srcOrd="0" destOrd="0" presId="urn:microsoft.com/office/officeart/2005/8/layout/vProcess5"/>
    <dgm:cxn modelId="{2A3E0AE9-E2F2-4623-9CAB-92171EDB1246}" srcId="{B935D522-18D0-4F1D-B305-9E95F539A547}" destId="{597FB25A-AF6B-4801-A4AE-80C6E41E8294}" srcOrd="1" destOrd="0" parTransId="{D8A46E69-57CA-4929-B20F-B4E215E35067}" sibTransId="{29AA23C9-7677-4587-BB4B-251681DE2370}"/>
    <dgm:cxn modelId="{2E962AF3-2208-455B-A835-CA5CDDE84DBA}" type="presOf" srcId="{774C9DE5-F12D-4B35-8217-CD0857C82137}" destId="{C4A34D08-DF10-4F96-8C8C-6808C6F9F6F1}" srcOrd="1" destOrd="0" presId="urn:microsoft.com/office/officeart/2005/8/layout/vProcess5"/>
    <dgm:cxn modelId="{949AAAFD-147A-404E-B2CC-4880E6363409}" srcId="{B935D522-18D0-4F1D-B305-9E95F539A547}" destId="{0C2CE28F-8657-418E-AC97-B1344AA332F4}" srcOrd="0" destOrd="0" parTransId="{A7DA3BF4-A137-42AA-9236-8FD5D22801BD}" sibTransId="{C70031DA-860B-43E8-9782-334E982E4BAA}"/>
    <dgm:cxn modelId="{6C85ECFF-2E4C-48A1-87BB-253C006DBBA1}" type="presOf" srcId="{0C2CE28F-8657-418E-AC97-B1344AA332F4}" destId="{35EC2AFF-DB48-465C-87C7-2AEAA7EAD978}" srcOrd="0" destOrd="0" presId="urn:microsoft.com/office/officeart/2005/8/layout/vProcess5"/>
    <dgm:cxn modelId="{50A6735E-A63B-4C42-A904-DF7F66BCB425}" type="presParOf" srcId="{8D9834EA-3325-48F5-9AD4-D4E584D0DD37}" destId="{A7B62885-A61F-4BB2-AE28-943D2A81669F}" srcOrd="0" destOrd="0" presId="urn:microsoft.com/office/officeart/2005/8/layout/vProcess5"/>
    <dgm:cxn modelId="{57D3B25F-B8F6-4ED9-8FB7-4900086F1B42}" type="presParOf" srcId="{8D9834EA-3325-48F5-9AD4-D4E584D0DD37}" destId="{35EC2AFF-DB48-465C-87C7-2AEAA7EAD978}" srcOrd="1" destOrd="0" presId="urn:microsoft.com/office/officeart/2005/8/layout/vProcess5"/>
    <dgm:cxn modelId="{AF4DFDC1-63FE-4C60-A729-B7F9ED5B1C4E}" type="presParOf" srcId="{8D9834EA-3325-48F5-9AD4-D4E584D0DD37}" destId="{EDBB76FE-ACC7-4D20-B0A4-45E527F34D1D}" srcOrd="2" destOrd="0" presId="urn:microsoft.com/office/officeart/2005/8/layout/vProcess5"/>
    <dgm:cxn modelId="{E98B7AF0-488D-4875-A79E-CD792E10E582}" type="presParOf" srcId="{8D9834EA-3325-48F5-9AD4-D4E584D0DD37}" destId="{4F1FACBE-AD96-4DB7-9748-0273EC3E915C}" srcOrd="3" destOrd="0" presId="urn:microsoft.com/office/officeart/2005/8/layout/vProcess5"/>
    <dgm:cxn modelId="{C94105CE-5870-4C93-A43A-51A69C1E2887}" type="presParOf" srcId="{8D9834EA-3325-48F5-9AD4-D4E584D0DD37}" destId="{A4081485-EEFC-4EF6-90F7-A62058533B3F}" srcOrd="4" destOrd="0" presId="urn:microsoft.com/office/officeart/2005/8/layout/vProcess5"/>
    <dgm:cxn modelId="{8D6C277B-C6CC-47C7-8126-5E17917F3B86}" type="presParOf" srcId="{8D9834EA-3325-48F5-9AD4-D4E584D0DD37}" destId="{DBC35308-9B76-4278-AA97-62CDCD9126BD}" srcOrd="5" destOrd="0" presId="urn:microsoft.com/office/officeart/2005/8/layout/vProcess5"/>
    <dgm:cxn modelId="{84FDB5A3-62FA-4B57-BAC1-4DFC166D27D4}" type="presParOf" srcId="{8D9834EA-3325-48F5-9AD4-D4E584D0DD37}" destId="{AF5B1499-EFEB-4069-81A8-C31C02FD9607}" srcOrd="6" destOrd="0" presId="urn:microsoft.com/office/officeart/2005/8/layout/vProcess5"/>
    <dgm:cxn modelId="{D708FC42-A679-4B41-8253-D13D5F2AE9D5}" type="presParOf" srcId="{8D9834EA-3325-48F5-9AD4-D4E584D0DD37}" destId="{C9EB22C5-311D-48F2-8136-BDA6635B1FA0}" srcOrd="7" destOrd="0" presId="urn:microsoft.com/office/officeart/2005/8/layout/vProcess5"/>
    <dgm:cxn modelId="{7A467877-B244-4A9C-85E6-1BE319FFE0F8}" type="presParOf" srcId="{8D9834EA-3325-48F5-9AD4-D4E584D0DD37}" destId="{C4A34D08-DF10-4F96-8C8C-6808C6F9F6F1}"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199DE06-2A9A-4AD9-A773-D160230F632B}" type="doc">
      <dgm:prSet loTypeId="urn:microsoft.com/office/officeart/2018/2/layout/IconVerticalSolidList" loCatId="icon" qsTypeId="urn:microsoft.com/office/officeart/2005/8/quickstyle/3d4" qsCatId="3D" csTypeId="urn:microsoft.com/office/officeart/2018/5/colors/Iconchunking_neutralicon_colorful1" csCatId="colorful" phldr="1"/>
      <dgm:spPr/>
      <dgm:t>
        <a:bodyPr/>
        <a:lstStyle/>
        <a:p>
          <a:endParaRPr lang="en-US"/>
        </a:p>
      </dgm:t>
    </dgm:pt>
    <dgm:pt modelId="{F84C47E4-1D61-4548-9C5E-D4C3F17E0BE5}">
      <dgm:prSet/>
      <dgm:spPr/>
      <dgm:t>
        <a:bodyPr/>
        <a:lstStyle/>
        <a:p>
          <a:pPr>
            <a:lnSpc>
              <a:spcPct val="100000"/>
            </a:lnSpc>
          </a:pPr>
          <a:r>
            <a:rPr lang="en-US" dirty="0"/>
            <a:t>Design</a:t>
          </a:r>
        </a:p>
      </dgm:t>
    </dgm:pt>
    <dgm:pt modelId="{661BE2EF-B69D-4D6B-9A2E-5E2D65CFEA2E}" type="parTrans" cxnId="{D93E1EDC-E327-4971-B527-EC6C5F374377}">
      <dgm:prSet/>
      <dgm:spPr/>
      <dgm:t>
        <a:bodyPr/>
        <a:lstStyle/>
        <a:p>
          <a:endParaRPr lang="en-US"/>
        </a:p>
      </dgm:t>
    </dgm:pt>
    <dgm:pt modelId="{CA08A359-24A0-4624-86F2-58D3F5692080}" type="sibTrans" cxnId="{D93E1EDC-E327-4971-B527-EC6C5F374377}">
      <dgm:prSet/>
      <dgm:spPr/>
      <dgm:t>
        <a:bodyPr/>
        <a:lstStyle/>
        <a:p>
          <a:endParaRPr lang="en-US"/>
        </a:p>
      </dgm:t>
    </dgm:pt>
    <dgm:pt modelId="{FB970F89-A9C0-44E0-A7C3-D1C2B69D6F26}">
      <dgm:prSet/>
      <dgm:spPr/>
      <dgm:t>
        <a:bodyPr/>
        <a:lstStyle/>
        <a:p>
          <a:pPr>
            <a:lnSpc>
              <a:spcPct val="100000"/>
            </a:lnSpc>
          </a:pPr>
          <a:r>
            <a:rPr lang="en-US"/>
            <a:t>Results</a:t>
          </a:r>
        </a:p>
      </dgm:t>
    </dgm:pt>
    <dgm:pt modelId="{FA85CFB3-3945-4A9B-AB77-A67017613A90}" type="parTrans" cxnId="{A654BF7D-8F38-4F8B-ADA3-6F3B5573601F}">
      <dgm:prSet/>
      <dgm:spPr/>
      <dgm:t>
        <a:bodyPr/>
        <a:lstStyle/>
        <a:p>
          <a:endParaRPr lang="en-US"/>
        </a:p>
      </dgm:t>
    </dgm:pt>
    <dgm:pt modelId="{D68F88D1-85C0-4EA6-89CB-81C606DFA706}" type="sibTrans" cxnId="{A654BF7D-8F38-4F8B-ADA3-6F3B5573601F}">
      <dgm:prSet/>
      <dgm:spPr/>
      <dgm:t>
        <a:bodyPr/>
        <a:lstStyle/>
        <a:p>
          <a:endParaRPr lang="en-US"/>
        </a:p>
      </dgm:t>
    </dgm:pt>
    <dgm:pt modelId="{7B43C51E-232F-4518-8FBA-0B67B75944EE}" type="pres">
      <dgm:prSet presAssocID="{0199DE06-2A9A-4AD9-A773-D160230F632B}" presName="root" presStyleCnt="0">
        <dgm:presLayoutVars>
          <dgm:dir/>
          <dgm:resizeHandles val="exact"/>
        </dgm:presLayoutVars>
      </dgm:prSet>
      <dgm:spPr/>
    </dgm:pt>
    <dgm:pt modelId="{E2FA3D61-9FAB-4784-9BBD-F528D5D4598C}" type="pres">
      <dgm:prSet presAssocID="{F84C47E4-1D61-4548-9C5E-D4C3F17E0BE5}" presName="compNode" presStyleCnt="0"/>
      <dgm:spPr/>
    </dgm:pt>
    <dgm:pt modelId="{FF445C52-7C36-4121-BAB1-1F3F43CD8013}" type="pres">
      <dgm:prSet presAssocID="{F84C47E4-1D61-4548-9C5E-D4C3F17E0BE5}" presName="bgRect" presStyleLbl="bgShp" presStyleIdx="0" presStyleCnt="2"/>
      <dgm:spPr>
        <a:solidFill>
          <a:schemeClr val="accent2">
            <a:lumMod val="60000"/>
            <a:lumOff val="40000"/>
          </a:schemeClr>
        </a:solidFill>
      </dgm:spPr>
    </dgm:pt>
    <dgm:pt modelId="{36E6E697-8B59-4EB7-8774-EDA1C0E57ACE}" type="pres">
      <dgm:prSet presAssocID="{F84C47E4-1D61-4548-9C5E-D4C3F17E0BE5}"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Ruler"/>
        </a:ext>
      </dgm:extLst>
    </dgm:pt>
    <dgm:pt modelId="{8F08DF6F-AAEA-40C8-BD26-301996EE5A39}" type="pres">
      <dgm:prSet presAssocID="{F84C47E4-1D61-4548-9C5E-D4C3F17E0BE5}" presName="spaceRect" presStyleCnt="0"/>
      <dgm:spPr/>
    </dgm:pt>
    <dgm:pt modelId="{3C913FEE-C679-43BF-8E0D-A9FD61B7D748}" type="pres">
      <dgm:prSet presAssocID="{F84C47E4-1D61-4548-9C5E-D4C3F17E0BE5}" presName="parTx" presStyleLbl="revTx" presStyleIdx="0" presStyleCnt="2">
        <dgm:presLayoutVars>
          <dgm:chMax val="0"/>
          <dgm:chPref val="0"/>
        </dgm:presLayoutVars>
      </dgm:prSet>
      <dgm:spPr/>
    </dgm:pt>
    <dgm:pt modelId="{58F7B6EC-991E-45B2-B574-F93A0743C8D9}" type="pres">
      <dgm:prSet presAssocID="{CA08A359-24A0-4624-86F2-58D3F5692080}" presName="sibTrans" presStyleCnt="0"/>
      <dgm:spPr/>
    </dgm:pt>
    <dgm:pt modelId="{51739C59-B4CE-439D-A571-CAB109EC0D41}" type="pres">
      <dgm:prSet presAssocID="{FB970F89-A9C0-44E0-A7C3-D1C2B69D6F26}" presName="compNode" presStyleCnt="0"/>
      <dgm:spPr/>
    </dgm:pt>
    <dgm:pt modelId="{57389068-A293-4C48-BAED-A060C702AFEE}" type="pres">
      <dgm:prSet presAssocID="{FB970F89-A9C0-44E0-A7C3-D1C2B69D6F26}" presName="bgRect" presStyleLbl="bgShp" presStyleIdx="1" presStyleCnt="2"/>
      <dgm:spPr>
        <a:solidFill>
          <a:schemeClr val="accent2">
            <a:lumMod val="60000"/>
            <a:lumOff val="40000"/>
          </a:schemeClr>
        </a:solidFill>
      </dgm:spPr>
    </dgm:pt>
    <dgm:pt modelId="{48BFA6E7-A9FF-4527-9C5E-56F7548F7601}" type="pres">
      <dgm:prSet presAssocID="{FB970F89-A9C0-44E0-A7C3-D1C2B69D6F26}"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ar chart"/>
        </a:ext>
      </dgm:extLst>
    </dgm:pt>
    <dgm:pt modelId="{2FB579A3-37EA-4112-8B9E-54F9D8A97CA6}" type="pres">
      <dgm:prSet presAssocID="{FB970F89-A9C0-44E0-A7C3-D1C2B69D6F26}" presName="spaceRect" presStyleCnt="0"/>
      <dgm:spPr/>
    </dgm:pt>
    <dgm:pt modelId="{D8824827-F29B-4E20-9361-C9DF4AC364AA}" type="pres">
      <dgm:prSet presAssocID="{FB970F89-A9C0-44E0-A7C3-D1C2B69D6F26}" presName="parTx" presStyleLbl="revTx" presStyleIdx="1" presStyleCnt="2">
        <dgm:presLayoutVars>
          <dgm:chMax val="0"/>
          <dgm:chPref val="0"/>
        </dgm:presLayoutVars>
      </dgm:prSet>
      <dgm:spPr/>
    </dgm:pt>
  </dgm:ptLst>
  <dgm:cxnLst>
    <dgm:cxn modelId="{A654BF7D-8F38-4F8B-ADA3-6F3B5573601F}" srcId="{0199DE06-2A9A-4AD9-A773-D160230F632B}" destId="{FB970F89-A9C0-44E0-A7C3-D1C2B69D6F26}" srcOrd="1" destOrd="0" parTransId="{FA85CFB3-3945-4A9B-AB77-A67017613A90}" sibTransId="{D68F88D1-85C0-4EA6-89CB-81C606DFA706}"/>
    <dgm:cxn modelId="{C02F37AC-1EA6-44A7-B6C8-A186E99DFD17}" type="presOf" srcId="{F84C47E4-1D61-4548-9C5E-D4C3F17E0BE5}" destId="{3C913FEE-C679-43BF-8E0D-A9FD61B7D748}" srcOrd="0" destOrd="0" presId="urn:microsoft.com/office/officeart/2018/2/layout/IconVerticalSolidList"/>
    <dgm:cxn modelId="{D93E1EDC-E327-4971-B527-EC6C5F374377}" srcId="{0199DE06-2A9A-4AD9-A773-D160230F632B}" destId="{F84C47E4-1D61-4548-9C5E-D4C3F17E0BE5}" srcOrd="0" destOrd="0" parTransId="{661BE2EF-B69D-4D6B-9A2E-5E2D65CFEA2E}" sibTransId="{CA08A359-24A0-4624-86F2-58D3F5692080}"/>
    <dgm:cxn modelId="{693DE8F3-0890-4646-B57E-01C4CFFF4490}" type="presOf" srcId="{FB970F89-A9C0-44E0-A7C3-D1C2B69D6F26}" destId="{D8824827-F29B-4E20-9361-C9DF4AC364AA}" srcOrd="0" destOrd="0" presId="urn:microsoft.com/office/officeart/2018/2/layout/IconVerticalSolidList"/>
    <dgm:cxn modelId="{E345F0F7-9A7E-4BCB-BEDB-82AE655416DA}" type="presOf" srcId="{0199DE06-2A9A-4AD9-A773-D160230F632B}" destId="{7B43C51E-232F-4518-8FBA-0B67B75944EE}" srcOrd="0" destOrd="0" presId="urn:microsoft.com/office/officeart/2018/2/layout/IconVerticalSolidList"/>
    <dgm:cxn modelId="{FB33DF58-FD43-4530-B989-7E66B222EEF6}" type="presParOf" srcId="{7B43C51E-232F-4518-8FBA-0B67B75944EE}" destId="{E2FA3D61-9FAB-4784-9BBD-F528D5D4598C}" srcOrd="0" destOrd="0" presId="urn:microsoft.com/office/officeart/2018/2/layout/IconVerticalSolidList"/>
    <dgm:cxn modelId="{5470B8FC-6309-4207-AEC1-AA1F84747EFF}" type="presParOf" srcId="{E2FA3D61-9FAB-4784-9BBD-F528D5D4598C}" destId="{FF445C52-7C36-4121-BAB1-1F3F43CD8013}" srcOrd="0" destOrd="0" presId="urn:microsoft.com/office/officeart/2018/2/layout/IconVerticalSolidList"/>
    <dgm:cxn modelId="{F6BA2672-7AAB-4B76-9017-73394F6926EF}" type="presParOf" srcId="{E2FA3D61-9FAB-4784-9BBD-F528D5D4598C}" destId="{36E6E697-8B59-4EB7-8774-EDA1C0E57ACE}" srcOrd="1" destOrd="0" presId="urn:microsoft.com/office/officeart/2018/2/layout/IconVerticalSolidList"/>
    <dgm:cxn modelId="{93C08F14-1BA7-42AD-8F49-F70F58247556}" type="presParOf" srcId="{E2FA3D61-9FAB-4784-9BBD-F528D5D4598C}" destId="{8F08DF6F-AAEA-40C8-BD26-301996EE5A39}" srcOrd="2" destOrd="0" presId="urn:microsoft.com/office/officeart/2018/2/layout/IconVerticalSolidList"/>
    <dgm:cxn modelId="{91CFB484-3538-4D8D-AD5B-C63BB08FCE15}" type="presParOf" srcId="{E2FA3D61-9FAB-4784-9BBD-F528D5D4598C}" destId="{3C913FEE-C679-43BF-8E0D-A9FD61B7D748}" srcOrd="3" destOrd="0" presId="urn:microsoft.com/office/officeart/2018/2/layout/IconVerticalSolidList"/>
    <dgm:cxn modelId="{8C563FB3-BF49-4576-B2D9-27EEC7923419}" type="presParOf" srcId="{7B43C51E-232F-4518-8FBA-0B67B75944EE}" destId="{58F7B6EC-991E-45B2-B574-F93A0743C8D9}" srcOrd="1" destOrd="0" presId="urn:microsoft.com/office/officeart/2018/2/layout/IconVerticalSolidList"/>
    <dgm:cxn modelId="{52FFCEBD-CBD3-48FB-88EB-2F5FADDD97D6}" type="presParOf" srcId="{7B43C51E-232F-4518-8FBA-0B67B75944EE}" destId="{51739C59-B4CE-439D-A571-CAB109EC0D41}" srcOrd="2" destOrd="0" presId="urn:microsoft.com/office/officeart/2018/2/layout/IconVerticalSolidList"/>
    <dgm:cxn modelId="{FB5E2E99-1332-4306-955F-9D799457D35B}" type="presParOf" srcId="{51739C59-B4CE-439D-A571-CAB109EC0D41}" destId="{57389068-A293-4C48-BAED-A060C702AFEE}" srcOrd="0" destOrd="0" presId="urn:microsoft.com/office/officeart/2018/2/layout/IconVerticalSolidList"/>
    <dgm:cxn modelId="{1CD09962-C5E6-4EE5-8290-905A814F3165}" type="presParOf" srcId="{51739C59-B4CE-439D-A571-CAB109EC0D41}" destId="{48BFA6E7-A9FF-4527-9C5E-56F7548F7601}" srcOrd="1" destOrd="0" presId="urn:microsoft.com/office/officeart/2018/2/layout/IconVerticalSolidList"/>
    <dgm:cxn modelId="{5EAD3B34-443C-474A-8BCE-D0C878F1EF50}" type="presParOf" srcId="{51739C59-B4CE-439D-A571-CAB109EC0D41}" destId="{2FB579A3-37EA-4112-8B9E-54F9D8A97CA6}" srcOrd="2" destOrd="0" presId="urn:microsoft.com/office/officeart/2018/2/layout/IconVerticalSolidList"/>
    <dgm:cxn modelId="{AD99B34C-D449-4B26-8CB5-12FBA6882C1F}" type="presParOf" srcId="{51739C59-B4CE-439D-A571-CAB109EC0D41}" destId="{D8824827-F29B-4E20-9361-C9DF4AC364AA}"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199DE06-2A9A-4AD9-A773-D160230F632B}" type="doc">
      <dgm:prSet loTypeId="urn:microsoft.com/office/officeart/2018/2/layout/IconVerticalSolidList" loCatId="icon" qsTypeId="urn:microsoft.com/office/officeart/2005/8/quickstyle/simple1" qsCatId="simple" csTypeId="urn:microsoft.com/office/officeart/2018/5/colors/Iconchunking_neutralbg_accent2_2" csCatId="accent2" phldr="1"/>
      <dgm:spPr/>
      <dgm:t>
        <a:bodyPr/>
        <a:lstStyle/>
        <a:p>
          <a:endParaRPr lang="en-US"/>
        </a:p>
      </dgm:t>
    </dgm:pt>
    <dgm:pt modelId="{F84C47E4-1D61-4548-9C5E-D4C3F17E0BE5}">
      <dgm:prSet/>
      <dgm:spPr/>
      <dgm:t>
        <a:bodyPr/>
        <a:lstStyle/>
        <a:p>
          <a:r>
            <a:rPr lang="en-US"/>
            <a:t>Using different types of synchronizing techniques</a:t>
          </a:r>
        </a:p>
      </dgm:t>
    </dgm:pt>
    <dgm:pt modelId="{661BE2EF-B69D-4D6B-9A2E-5E2D65CFEA2E}" type="parTrans" cxnId="{D93E1EDC-E327-4971-B527-EC6C5F374377}">
      <dgm:prSet/>
      <dgm:spPr/>
      <dgm:t>
        <a:bodyPr/>
        <a:lstStyle/>
        <a:p>
          <a:endParaRPr lang="en-US"/>
        </a:p>
      </dgm:t>
    </dgm:pt>
    <dgm:pt modelId="{CA08A359-24A0-4624-86F2-58D3F5692080}" type="sibTrans" cxnId="{D93E1EDC-E327-4971-B527-EC6C5F374377}">
      <dgm:prSet/>
      <dgm:spPr/>
      <dgm:t>
        <a:bodyPr/>
        <a:lstStyle/>
        <a:p>
          <a:endParaRPr lang="en-US"/>
        </a:p>
      </dgm:t>
    </dgm:pt>
    <dgm:pt modelId="{FB970F89-A9C0-44E0-A7C3-D1C2B69D6F26}">
      <dgm:prSet/>
      <dgm:spPr/>
      <dgm:t>
        <a:bodyPr/>
        <a:lstStyle/>
        <a:p>
          <a:r>
            <a:rPr lang="en-US" dirty="0"/>
            <a:t>Multiple Voice Fugues</a:t>
          </a:r>
        </a:p>
      </dgm:t>
    </dgm:pt>
    <dgm:pt modelId="{FA85CFB3-3945-4A9B-AB77-A67017613A90}" type="parTrans" cxnId="{A654BF7D-8F38-4F8B-ADA3-6F3B5573601F}">
      <dgm:prSet/>
      <dgm:spPr/>
      <dgm:t>
        <a:bodyPr/>
        <a:lstStyle/>
        <a:p>
          <a:endParaRPr lang="en-US"/>
        </a:p>
      </dgm:t>
    </dgm:pt>
    <dgm:pt modelId="{D68F88D1-85C0-4EA6-89CB-81C606DFA706}" type="sibTrans" cxnId="{A654BF7D-8F38-4F8B-ADA3-6F3B5573601F}">
      <dgm:prSet/>
      <dgm:spPr/>
      <dgm:t>
        <a:bodyPr/>
        <a:lstStyle/>
        <a:p>
          <a:endParaRPr lang="en-US"/>
        </a:p>
      </dgm:t>
    </dgm:pt>
    <dgm:pt modelId="{9CD0F988-F7BA-49E5-AF22-C47F692A1108}">
      <dgm:prSet/>
      <dgm:spPr/>
      <dgm:t>
        <a:bodyPr/>
        <a:lstStyle/>
        <a:p>
          <a:r>
            <a:rPr lang="en-US"/>
            <a:t>Different Perturbation Techniques</a:t>
          </a:r>
        </a:p>
      </dgm:t>
    </dgm:pt>
    <dgm:pt modelId="{523ED8BC-B055-4A70-968C-3B42F1D2369C}" type="parTrans" cxnId="{07193ED8-3DDC-49F7-B0AF-80485714453F}">
      <dgm:prSet/>
      <dgm:spPr/>
      <dgm:t>
        <a:bodyPr/>
        <a:lstStyle/>
        <a:p>
          <a:endParaRPr lang="en-IN"/>
        </a:p>
      </dgm:t>
    </dgm:pt>
    <dgm:pt modelId="{E5A40513-AE8B-40C8-BEBE-A312124A285A}" type="sibTrans" cxnId="{07193ED8-3DDC-49F7-B0AF-80485714453F}">
      <dgm:prSet/>
      <dgm:spPr/>
      <dgm:t>
        <a:bodyPr/>
        <a:lstStyle/>
        <a:p>
          <a:endParaRPr lang="en-IN"/>
        </a:p>
      </dgm:t>
    </dgm:pt>
    <dgm:pt modelId="{381211E7-AC92-4577-A36C-119011D91BDC}">
      <dgm:prSet/>
      <dgm:spPr/>
      <dgm:t>
        <a:bodyPr/>
        <a:lstStyle/>
        <a:p>
          <a:r>
            <a:rPr lang="en-US" dirty="0"/>
            <a:t>Analyzing variants using Fugue Theory</a:t>
          </a:r>
        </a:p>
      </dgm:t>
    </dgm:pt>
    <dgm:pt modelId="{4074F4BB-E498-48EA-9D83-83680D66BD85}" type="parTrans" cxnId="{819F349E-AB02-4E08-A3F3-B43BD3825A0B}">
      <dgm:prSet/>
      <dgm:spPr/>
      <dgm:t>
        <a:bodyPr/>
        <a:lstStyle/>
        <a:p>
          <a:endParaRPr lang="en-IN"/>
        </a:p>
      </dgm:t>
    </dgm:pt>
    <dgm:pt modelId="{B8D79648-C2DB-459F-9855-B81DDD52765C}" type="sibTrans" cxnId="{819F349E-AB02-4E08-A3F3-B43BD3825A0B}">
      <dgm:prSet/>
      <dgm:spPr/>
      <dgm:t>
        <a:bodyPr/>
        <a:lstStyle/>
        <a:p>
          <a:endParaRPr lang="en-IN"/>
        </a:p>
      </dgm:t>
    </dgm:pt>
    <dgm:pt modelId="{7B43C51E-232F-4518-8FBA-0B67B75944EE}" type="pres">
      <dgm:prSet presAssocID="{0199DE06-2A9A-4AD9-A773-D160230F632B}" presName="root" presStyleCnt="0">
        <dgm:presLayoutVars>
          <dgm:dir/>
          <dgm:resizeHandles val="exact"/>
        </dgm:presLayoutVars>
      </dgm:prSet>
      <dgm:spPr/>
    </dgm:pt>
    <dgm:pt modelId="{E2FA3D61-9FAB-4784-9BBD-F528D5D4598C}" type="pres">
      <dgm:prSet presAssocID="{F84C47E4-1D61-4548-9C5E-D4C3F17E0BE5}" presName="compNode" presStyleCnt="0"/>
      <dgm:spPr/>
    </dgm:pt>
    <dgm:pt modelId="{FF445C52-7C36-4121-BAB1-1F3F43CD8013}" type="pres">
      <dgm:prSet presAssocID="{F84C47E4-1D61-4548-9C5E-D4C3F17E0BE5}" presName="bgRect" presStyleLbl="bgShp" presStyleIdx="0" presStyleCnt="4" custLinFactNeighborY="-3653"/>
      <dgm:spPr/>
    </dgm:pt>
    <dgm:pt modelId="{36E6E697-8B59-4EB7-8774-EDA1C0E57ACE}" type="pres">
      <dgm:prSet presAssocID="{F84C47E4-1D61-4548-9C5E-D4C3F17E0BE5}" presName="iconRect" presStyleLbl="node1" presStyleIdx="0" presStyleCnt="4"/>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Badge 1 with solid fill"/>
        </a:ext>
      </dgm:extLst>
    </dgm:pt>
    <dgm:pt modelId="{8F08DF6F-AAEA-40C8-BD26-301996EE5A39}" type="pres">
      <dgm:prSet presAssocID="{F84C47E4-1D61-4548-9C5E-D4C3F17E0BE5}" presName="spaceRect" presStyleCnt="0"/>
      <dgm:spPr/>
    </dgm:pt>
    <dgm:pt modelId="{3C913FEE-C679-43BF-8E0D-A9FD61B7D748}" type="pres">
      <dgm:prSet presAssocID="{F84C47E4-1D61-4548-9C5E-D4C3F17E0BE5}" presName="parTx" presStyleLbl="revTx" presStyleIdx="0" presStyleCnt="4">
        <dgm:presLayoutVars>
          <dgm:chMax val="0"/>
          <dgm:chPref val="0"/>
        </dgm:presLayoutVars>
      </dgm:prSet>
      <dgm:spPr/>
    </dgm:pt>
    <dgm:pt modelId="{58F7B6EC-991E-45B2-B574-F93A0743C8D9}" type="pres">
      <dgm:prSet presAssocID="{CA08A359-24A0-4624-86F2-58D3F5692080}" presName="sibTrans" presStyleCnt="0"/>
      <dgm:spPr/>
    </dgm:pt>
    <dgm:pt modelId="{51739C59-B4CE-439D-A571-CAB109EC0D41}" type="pres">
      <dgm:prSet presAssocID="{FB970F89-A9C0-44E0-A7C3-D1C2B69D6F26}" presName="compNode" presStyleCnt="0"/>
      <dgm:spPr/>
    </dgm:pt>
    <dgm:pt modelId="{57389068-A293-4C48-BAED-A060C702AFEE}" type="pres">
      <dgm:prSet presAssocID="{FB970F89-A9C0-44E0-A7C3-D1C2B69D6F26}" presName="bgRect" presStyleLbl="bgShp" presStyleIdx="1" presStyleCnt="4"/>
      <dgm:spPr/>
    </dgm:pt>
    <dgm:pt modelId="{48BFA6E7-A9FF-4527-9C5E-56F7548F7601}" type="pres">
      <dgm:prSet presAssocID="{FB970F89-A9C0-44E0-A7C3-D1C2B69D6F26}"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Badge with solid fill"/>
        </a:ext>
      </dgm:extLst>
    </dgm:pt>
    <dgm:pt modelId="{2FB579A3-37EA-4112-8B9E-54F9D8A97CA6}" type="pres">
      <dgm:prSet presAssocID="{FB970F89-A9C0-44E0-A7C3-D1C2B69D6F26}" presName="spaceRect" presStyleCnt="0"/>
      <dgm:spPr/>
    </dgm:pt>
    <dgm:pt modelId="{D8824827-F29B-4E20-9361-C9DF4AC364AA}" type="pres">
      <dgm:prSet presAssocID="{FB970F89-A9C0-44E0-A7C3-D1C2B69D6F26}" presName="parTx" presStyleLbl="revTx" presStyleIdx="1" presStyleCnt="4">
        <dgm:presLayoutVars>
          <dgm:chMax val="0"/>
          <dgm:chPref val="0"/>
        </dgm:presLayoutVars>
      </dgm:prSet>
      <dgm:spPr/>
    </dgm:pt>
    <dgm:pt modelId="{C82F8D9B-122B-442B-8615-4544A7F0CC47}" type="pres">
      <dgm:prSet presAssocID="{D68F88D1-85C0-4EA6-89CB-81C606DFA706}" presName="sibTrans" presStyleCnt="0"/>
      <dgm:spPr/>
    </dgm:pt>
    <dgm:pt modelId="{651B7B6C-5C77-40D5-837B-B167CA9F3475}" type="pres">
      <dgm:prSet presAssocID="{9CD0F988-F7BA-49E5-AF22-C47F692A1108}" presName="compNode" presStyleCnt="0"/>
      <dgm:spPr/>
    </dgm:pt>
    <dgm:pt modelId="{CDF13087-A876-4903-A466-5971D43FB550}" type="pres">
      <dgm:prSet presAssocID="{9CD0F988-F7BA-49E5-AF22-C47F692A1108}" presName="bgRect" presStyleLbl="bgShp" presStyleIdx="2" presStyleCnt="4"/>
      <dgm:spPr/>
    </dgm:pt>
    <dgm:pt modelId="{06DFDAAC-874A-42D5-B3CB-417EF7DCC929}" type="pres">
      <dgm:prSet presAssocID="{9CD0F988-F7BA-49E5-AF22-C47F692A110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Badge 3 with solid fill"/>
        </a:ext>
      </dgm:extLst>
    </dgm:pt>
    <dgm:pt modelId="{142F1A43-07AE-40F4-82B4-90B778E3FEBF}" type="pres">
      <dgm:prSet presAssocID="{9CD0F988-F7BA-49E5-AF22-C47F692A1108}" presName="spaceRect" presStyleCnt="0"/>
      <dgm:spPr/>
    </dgm:pt>
    <dgm:pt modelId="{705561F8-67DC-46C8-8936-DC32452A4D59}" type="pres">
      <dgm:prSet presAssocID="{9CD0F988-F7BA-49E5-AF22-C47F692A1108}" presName="parTx" presStyleLbl="revTx" presStyleIdx="2" presStyleCnt="4">
        <dgm:presLayoutVars>
          <dgm:chMax val="0"/>
          <dgm:chPref val="0"/>
        </dgm:presLayoutVars>
      </dgm:prSet>
      <dgm:spPr/>
    </dgm:pt>
    <dgm:pt modelId="{57616AF4-305A-4D0B-AB69-CEBADD9A1B70}" type="pres">
      <dgm:prSet presAssocID="{E5A40513-AE8B-40C8-BEBE-A312124A285A}" presName="sibTrans" presStyleCnt="0"/>
      <dgm:spPr/>
    </dgm:pt>
    <dgm:pt modelId="{EDF193CC-AB6B-4559-8BAF-D599F86CA441}" type="pres">
      <dgm:prSet presAssocID="{381211E7-AC92-4577-A36C-119011D91BDC}" presName="compNode" presStyleCnt="0"/>
      <dgm:spPr/>
    </dgm:pt>
    <dgm:pt modelId="{9FD541A1-E305-4B56-AECC-D08BE4326D41}" type="pres">
      <dgm:prSet presAssocID="{381211E7-AC92-4577-A36C-119011D91BDC}" presName="bgRect" presStyleLbl="bgShp" presStyleIdx="3" presStyleCnt="4"/>
      <dgm:spPr/>
    </dgm:pt>
    <dgm:pt modelId="{E54D2FE1-140E-4142-B466-AA01A2E4C682}" type="pres">
      <dgm:prSet presAssocID="{381211E7-AC92-4577-A36C-119011D91BD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a:noFill/>
        </a:ln>
      </dgm:spPr>
      <dgm:extLst>
        <a:ext uri="{E40237B7-FDA0-4F09-8148-C483321AD2D9}">
          <dgm14:cNvPr xmlns:dgm14="http://schemas.microsoft.com/office/drawing/2010/diagram" id="0" name="" descr="Badge 4 with solid fill"/>
        </a:ext>
      </dgm:extLst>
    </dgm:pt>
    <dgm:pt modelId="{BCC13834-4D20-4829-BA5A-E520E37F1589}" type="pres">
      <dgm:prSet presAssocID="{381211E7-AC92-4577-A36C-119011D91BDC}" presName="spaceRect" presStyleCnt="0"/>
      <dgm:spPr/>
    </dgm:pt>
    <dgm:pt modelId="{938BE16F-015D-4778-B906-3A41B1A97DA1}" type="pres">
      <dgm:prSet presAssocID="{381211E7-AC92-4577-A36C-119011D91BDC}" presName="parTx" presStyleLbl="revTx" presStyleIdx="3" presStyleCnt="4">
        <dgm:presLayoutVars>
          <dgm:chMax val="0"/>
          <dgm:chPref val="0"/>
        </dgm:presLayoutVars>
      </dgm:prSet>
      <dgm:spPr/>
    </dgm:pt>
  </dgm:ptLst>
  <dgm:cxnLst>
    <dgm:cxn modelId="{B273270D-C228-4C20-80A3-98F37EA07CE4}" type="presOf" srcId="{F84C47E4-1D61-4548-9C5E-D4C3F17E0BE5}" destId="{3C913FEE-C679-43BF-8E0D-A9FD61B7D748}" srcOrd="0" destOrd="0" presId="urn:microsoft.com/office/officeart/2018/2/layout/IconVerticalSolidList"/>
    <dgm:cxn modelId="{3D59805B-F8C9-48EE-9514-DE1BEA16DACA}" type="presOf" srcId="{FB970F89-A9C0-44E0-A7C3-D1C2B69D6F26}" destId="{D8824827-F29B-4E20-9361-C9DF4AC364AA}" srcOrd="0" destOrd="0" presId="urn:microsoft.com/office/officeart/2018/2/layout/IconVerticalSolidList"/>
    <dgm:cxn modelId="{601E9049-AD74-4E18-8264-44ACC6BFA9AC}" type="presOf" srcId="{381211E7-AC92-4577-A36C-119011D91BDC}" destId="{938BE16F-015D-4778-B906-3A41B1A97DA1}" srcOrd="0" destOrd="0" presId="urn:microsoft.com/office/officeart/2018/2/layout/IconVerticalSolidList"/>
    <dgm:cxn modelId="{A654BF7D-8F38-4F8B-ADA3-6F3B5573601F}" srcId="{0199DE06-2A9A-4AD9-A773-D160230F632B}" destId="{FB970F89-A9C0-44E0-A7C3-D1C2B69D6F26}" srcOrd="1" destOrd="0" parTransId="{FA85CFB3-3945-4A9B-AB77-A67017613A90}" sibTransId="{D68F88D1-85C0-4EA6-89CB-81C606DFA706}"/>
    <dgm:cxn modelId="{5E645E8A-6688-4AF0-AB3D-06F4AC9C53B4}" type="presOf" srcId="{9CD0F988-F7BA-49E5-AF22-C47F692A1108}" destId="{705561F8-67DC-46C8-8936-DC32452A4D59}" srcOrd="0" destOrd="0" presId="urn:microsoft.com/office/officeart/2018/2/layout/IconVerticalSolidList"/>
    <dgm:cxn modelId="{819F349E-AB02-4E08-A3F3-B43BD3825A0B}" srcId="{0199DE06-2A9A-4AD9-A773-D160230F632B}" destId="{381211E7-AC92-4577-A36C-119011D91BDC}" srcOrd="3" destOrd="0" parTransId="{4074F4BB-E498-48EA-9D83-83680D66BD85}" sibTransId="{B8D79648-C2DB-459F-9855-B81DDD52765C}"/>
    <dgm:cxn modelId="{9DFF6EB5-461A-4A5E-AC00-B09E6ED23E81}" type="presOf" srcId="{0199DE06-2A9A-4AD9-A773-D160230F632B}" destId="{7B43C51E-232F-4518-8FBA-0B67B75944EE}" srcOrd="0" destOrd="0" presId="urn:microsoft.com/office/officeart/2018/2/layout/IconVerticalSolidList"/>
    <dgm:cxn modelId="{07193ED8-3DDC-49F7-B0AF-80485714453F}" srcId="{0199DE06-2A9A-4AD9-A773-D160230F632B}" destId="{9CD0F988-F7BA-49E5-AF22-C47F692A1108}" srcOrd="2" destOrd="0" parTransId="{523ED8BC-B055-4A70-968C-3B42F1D2369C}" sibTransId="{E5A40513-AE8B-40C8-BEBE-A312124A285A}"/>
    <dgm:cxn modelId="{D93E1EDC-E327-4971-B527-EC6C5F374377}" srcId="{0199DE06-2A9A-4AD9-A773-D160230F632B}" destId="{F84C47E4-1D61-4548-9C5E-D4C3F17E0BE5}" srcOrd="0" destOrd="0" parTransId="{661BE2EF-B69D-4D6B-9A2E-5E2D65CFEA2E}" sibTransId="{CA08A359-24A0-4624-86F2-58D3F5692080}"/>
    <dgm:cxn modelId="{9AEC7FC6-8892-4267-9C34-9447B5229931}" type="presParOf" srcId="{7B43C51E-232F-4518-8FBA-0B67B75944EE}" destId="{E2FA3D61-9FAB-4784-9BBD-F528D5D4598C}" srcOrd="0" destOrd="0" presId="urn:microsoft.com/office/officeart/2018/2/layout/IconVerticalSolidList"/>
    <dgm:cxn modelId="{5C6D0E7D-3E6A-4273-99D2-D9A35F2C1B95}" type="presParOf" srcId="{E2FA3D61-9FAB-4784-9BBD-F528D5D4598C}" destId="{FF445C52-7C36-4121-BAB1-1F3F43CD8013}" srcOrd="0" destOrd="0" presId="urn:microsoft.com/office/officeart/2018/2/layout/IconVerticalSolidList"/>
    <dgm:cxn modelId="{47493EF8-515A-426D-926D-80DC4F65BBDA}" type="presParOf" srcId="{E2FA3D61-9FAB-4784-9BBD-F528D5D4598C}" destId="{36E6E697-8B59-4EB7-8774-EDA1C0E57ACE}" srcOrd="1" destOrd="0" presId="urn:microsoft.com/office/officeart/2018/2/layout/IconVerticalSolidList"/>
    <dgm:cxn modelId="{70EFCA6D-B915-48A1-AF16-B61051672FF5}" type="presParOf" srcId="{E2FA3D61-9FAB-4784-9BBD-F528D5D4598C}" destId="{8F08DF6F-AAEA-40C8-BD26-301996EE5A39}" srcOrd="2" destOrd="0" presId="urn:microsoft.com/office/officeart/2018/2/layout/IconVerticalSolidList"/>
    <dgm:cxn modelId="{31757C53-0568-4CDB-94A7-8CD35651DBB1}" type="presParOf" srcId="{E2FA3D61-9FAB-4784-9BBD-F528D5D4598C}" destId="{3C913FEE-C679-43BF-8E0D-A9FD61B7D748}" srcOrd="3" destOrd="0" presId="urn:microsoft.com/office/officeart/2018/2/layout/IconVerticalSolidList"/>
    <dgm:cxn modelId="{1E119146-5E76-4410-99FF-F3E5C744DA43}" type="presParOf" srcId="{7B43C51E-232F-4518-8FBA-0B67B75944EE}" destId="{58F7B6EC-991E-45B2-B574-F93A0743C8D9}" srcOrd="1" destOrd="0" presId="urn:microsoft.com/office/officeart/2018/2/layout/IconVerticalSolidList"/>
    <dgm:cxn modelId="{D6847098-896F-478C-B5CB-ECCFA0911F8D}" type="presParOf" srcId="{7B43C51E-232F-4518-8FBA-0B67B75944EE}" destId="{51739C59-B4CE-439D-A571-CAB109EC0D41}" srcOrd="2" destOrd="0" presId="urn:microsoft.com/office/officeart/2018/2/layout/IconVerticalSolidList"/>
    <dgm:cxn modelId="{6230E821-FFA5-4678-BF3C-959D553E8ED6}" type="presParOf" srcId="{51739C59-B4CE-439D-A571-CAB109EC0D41}" destId="{57389068-A293-4C48-BAED-A060C702AFEE}" srcOrd="0" destOrd="0" presId="urn:microsoft.com/office/officeart/2018/2/layout/IconVerticalSolidList"/>
    <dgm:cxn modelId="{0D59DEFF-F8AA-48F5-8AF0-C8C5D26572F7}" type="presParOf" srcId="{51739C59-B4CE-439D-A571-CAB109EC0D41}" destId="{48BFA6E7-A9FF-4527-9C5E-56F7548F7601}" srcOrd="1" destOrd="0" presId="urn:microsoft.com/office/officeart/2018/2/layout/IconVerticalSolidList"/>
    <dgm:cxn modelId="{CD28B89C-94B3-4A6C-9453-250DFAC0D1F6}" type="presParOf" srcId="{51739C59-B4CE-439D-A571-CAB109EC0D41}" destId="{2FB579A3-37EA-4112-8B9E-54F9D8A97CA6}" srcOrd="2" destOrd="0" presId="urn:microsoft.com/office/officeart/2018/2/layout/IconVerticalSolidList"/>
    <dgm:cxn modelId="{31F1DBAD-6AE4-44AE-B597-855BEB3B8E01}" type="presParOf" srcId="{51739C59-B4CE-439D-A571-CAB109EC0D41}" destId="{D8824827-F29B-4E20-9361-C9DF4AC364AA}" srcOrd="3" destOrd="0" presId="urn:microsoft.com/office/officeart/2018/2/layout/IconVerticalSolidList"/>
    <dgm:cxn modelId="{21D43678-1CB0-43C9-B576-738F7F4F94B3}" type="presParOf" srcId="{7B43C51E-232F-4518-8FBA-0B67B75944EE}" destId="{C82F8D9B-122B-442B-8615-4544A7F0CC47}" srcOrd="3" destOrd="0" presId="urn:microsoft.com/office/officeart/2018/2/layout/IconVerticalSolidList"/>
    <dgm:cxn modelId="{EBEF23D8-90E9-4FC4-8F98-AF8727DB4190}" type="presParOf" srcId="{7B43C51E-232F-4518-8FBA-0B67B75944EE}" destId="{651B7B6C-5C77-40D5-837B-B167CA9F3475}" srcOrd="4" destOrd="0" presId="urn:microsoft.com/office/officeart/2018/2/layout/IconVerticalSolidList"/>
    <dgm:cxn modelId="{EA1B883A-701C-4E40-95E1-1C76D5319E64}" type="presParOf" srcId="{651B7B6C-5C77-40D5-837B-B167CA9F3475}" destId="{CDF13087-A876-4903-A466-5971D43FB550}" srcOrd="0" destOrd="0" presId="urn:microsoft.com/office/officeart/2018/2/layout/IconVerticalSolidList"/>
    <dgm:cxn modelId="{CEE03379-72D8-41AA-84B9-7C05952E502A}" type="presParOf" srcId="{651B7B6C-5C77-40D5-837B-B167CA9F3475}" destId="{06DFDAAC-874A-42D5-B3CB-417EF7DCC929}" srcOrd="1" destOrd="0" presId="urn:microsoft.com/office/officeart/2018/2/layout/IconVerticalSolidList"/>
    <dgm:cxn modelId="{FC406865-2E7F-46BE-836F-730E6EBAEDFF}" type="presParOf" srcId="{651B7B6C-5C77-40D5-837B-B167CA9F3475}" destId="{142F1A43-07AE-40F4-82B4-90B778E3FEBF}" srcOrd="2" destOrd="0" presId="urn:microsoft.com/office/officeart/2018/2/layout/IconVerticalSolidList"/>
    <dgm:cxn modelId="{929D2782-4657-430A-A20D-D603E6C4A31D}" type="presParOf" srcId="{651B7B6C-5C77-40D5-837B-B167CA9F3475}" destId="{705561F8-67DC-46C8-8936-DC32452A4D59}" srcOrd="3" destOrd="0" presId="urn:microsoft.com/office/officeart/2018/2/layout/IconVerticalSolidList"/>
    <dgm:cxn modelId="{D3C243C7-16C8-4E4E-8F7D-23B214B919C0}" type="presParOf" srcId="{7B43C51E-232F-4518-8FBA-0B67B75944EE}" destId="{57616AF4-305A-4D0B-AB69-CEBADD9A1B70}" srcOrd="5" destOrd="0" presId="urn:microsoft.com/office/officeart/2018/2/layout/IconVerticalSolidList"/>
    <dgm:cxn modelId="{71792952-1ADB-424B-A898-08388A586D21}" type="presParOf" srcId="{7B43C51E-232F-4518-8FBA-0B67B75944EE}" destId="{EDF193CC-AB6B-4559-8BAF-D599F86CA441}" srcOrd="6" destOrd="0" presId="urn:microsoft.com/office/officeart/2018/2/layout/IconVerticalSolidList"/>
    <dgm:cxn modelId="{33754C2F-3DF5-4946-96F7-48293287CEDE}" type="presParOf" srcId="{EDF193CC-AB6B-4559-8BAF-D599F86CA441}" destId="{9FD541A1-E305-4B56-AECC-D08BE4326D41}" srcOrd="0" destOrd="0" presId="urn:microsoft.com/office/officeart/2018/2/layout/IconVerticalSolidList"/>
    <dgm:cxn modelId="{BF315EED-47B3-458E-87A0-48F8FE9E59FA}" type="presParOf" srcId="{EDF193CC-AB6B-4559-8BAF-D599F86CA441}" destId="{E54D2FE1-140E-4142-B466-AA01A2E4C682}" srcOrd="1" destOrd="0" presId="urn:microsoft.com/office/officeart/2018/2/layout/IconVerticalSolidList"/>
    <dgm:cxn modelId="{81533F09-8D5A-4E77-A89B-9FEA2390D0A1}" type="presParOf" srcId="{EDF193CC-AB6B-4559-8BAF-D599F86CA441}" destId="{BCC13834-4D20-4829-BA5A-E520E37F1589}" srcOrd="2" destOrd="0" presId="urn:microsoft.com/office/officeart/2018/2/layout/IconVerticalSolidList"/>
    <dgm:cxn modelId="{C94C5846-FDDC-4D86-A264-348EF54246E9}" type="presParOf" srcId="{EDF193CC-AB6B-4559-8BAF-D599F86CA441}" destId="{938BE16F-015D-4778-B906-3A41B1A97DA1}"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7904EB-B9AE-4389-91A6-90A4348959BB}">
      <dsp:nvSpPr>
        <dsp:cNvPr id="0" name=""/>
        <dsp:cNvSpPr/>
      </dsp:nvSpPr>
      <dsp:spPr>
        <a:xfrm>
          <a:off x="0" y="381"/>
          <a:ext cx="9941318" cy="89254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7CA0BA10-35E3-4F30-8E31-6C8D65AC1176}">
      <dsp:nvSpPr>
        <dsp:cNvPr id="0" name=""/>
        <dsp:cNvSpPr/>
      </dsp:nvSpPr>
      <dsp:spPr>
        <a:xfrm>
          <a:off x="275548" y="189856"/>
          <a:ext cx="479788" cy="51359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l="-4000" r="-4000"/>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6A622474-0159-4746-8627-6A8B438EA7CB}">
      <dsp:nvSpPr>
        <dsp:cNvPr id="0" name=""/>
        <dsp:cNvSpPr/>
      </dsp:nvSpPr>
      <dsp:spPr>
        <a:xfrm>
          <a:off x="1030885" y="381"/>
          <a:ext cx="8910433" cy="8925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461" tIns="94461" rIns="94461" bIns="94461" numCol="1" spcCol="1270" anchor="ctr" anchorCtr="0">
          <a:noAutofit/>
        </a:bodyPr>
        <a:lstStyle/>
        <a:p>
          <a:pPr marL="0" lvl="0" indent="0" algn="l" defTabSz="1111250">
            <a:lnSpc>
              <a:spcPct val="100000"/>
            </a:lnSpc>
            <a:spcBef>
              <a:spcPct val="0"/>
            </a:spcBef>
            <a:spcAft>
              <a:spcPct val="35000"/>
            </a:spcAft>
            <a:buNone/>
          </a:pPr>
          <a:r>
            <a:rPr lang="en-US" sz="2500" kern="1200" dirty="0"/>
            <a:t>Chaotic Mapping</a:t>
          </a:r>
        </a:p>
      </dsp:txBody>
      <dsp:txXfrm>
        <a:off x="1030885" y="381"/>
        <a:ext cx="8910433" cy="892541"/>
      </dsp:txXfrm>
    </dsp:sp>
    <dsp:sp modelId="{3B3EC2DB-4496-4BD1-BADF-7CF954D06803}">
      <dsp:nvSpPr>
        <dsp:cNvPr id="0" name=""/>
        <dsp:cNvSpPr/>
      </dsp:nvSpPr>
      <dsp:spPr>
        <a:xfrm>
          <a:off x="0" y="1062059"/>
          <a:ext cx="9941318" cy="89254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D98CF6C7-E25B-4301-9B1F-32B7E6AC121D}">
      <dsp:nvSpPr>
        <dsp:cNvPr id="0" name=""/>
        <dsp:cNvSpPr/>
      </dsp:nvSpPr>
      <dsp:spPr>
        <a:xfrm>
          <a:off x="269993" y="1316880"/>
          <a:ext cx="490897" cy="49089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BB2AAAC4-8BA8-4FF7-B5EA-60C9610E7091}">
      <dsp:nvSpPr>
        <dsp:cNvPr id="0" name=""/>
        <dsp:cNvSpPr/>
      </dsp:nvSpPr>
      <dsp:spPr>
        <a:xfrm>
          <a:off x="1030885" y="1116058"/>
          <a:ext cx="8910433" cy="8925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461" tIns="94461" rIns="94461" bIns="94461" numCol="1" spcCol="1270" anchor="ctr" anchorCtr="0">
          <a:noAutofit/>
        </a:bodyPr>
        <a:lstStyle/>
        <a:p>
          <a:pPr marL="0" lvl="0" indent="0" algn="l" defTabSz="1111250">
            <a:lnSpc>
              <a:spcPct val="100000"/>
            </a:lnSpc>
            <a:spcBef>
              <a:spcPct val="0"/>
            </a:spcBef>
            <a:spcAft>
              <a:spcPct val="35000"/>
            </a:spcAft>
            <a:buNone/>
          </a:pPr>
          <a:r>
            <a:rPr lang="en-IN" sz="2500" kern="1200" dirty="0"/>
            <a:t>Synchronization of Chaotic Attractors</a:t>
          </a:r>
          <a:endParaRPr lang="en-US" sz="2500" kern="1200" dirty="0"/>
        </a:p>
      </dsp:txBody>
      <dsp:txXfrm>
        <a:off x="1030885" y="1116058"/>
        <a:ext cx="8910433" cy="892541"/>
      </dsp:txXfrm>
    </dsp:sp>
    <dsp:sp modelId="{1A0AC045-1987-482C-991B-1871542295F3}">
      <dsp:nvSpPr>
        <dsp:cNvPr id="0" name=""/>
        <dsp:cNvSpPr/>
      </dsp:nvSpPr>
      <dsp:spPr>
        <a:xfrm>
          <a:off x="0" y="2231735"/>
          <a:ext cx="9941318" cy="89254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C2BB6E7B-6818-4C7F-83AD-3137BF65BEFB}">
      <dsp:nvSpPr>
        <dsp:cNvPr id="0" name=""/>
        <dsp:cNvSpPr/>
      </dsp:nvSpPr>
      <dsp:spPr>
        <a:xfrm>
          <a:off x="269993" y="2432556"/>
          <a:ext cx="490897" cy="490897"/>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2DAF00E3-C8D7-472A-A8E8-64337553BE40}">
      <dsp:nvSpPr>
        <dsp:cNvPr id="0" name=""/>
        <dsp:cNvSpPr/>
      </dsp:nvSpPr>
      <dsp:spPr>
        <a:xfrm>
          <a:off x="1030885" y="2231735"/>
          <a:ext cx="8910433" cy="8925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461" tIns="94461" rIns="94461" bIns="94461" numCol="1" spcCol="1270" anchor="ctr" anchorCtr="0">
          <a:noAutofit/>
        </a:bodyPr>
        <a:lstStyle/>
        <a:p>
          <a:pPr marL="0" lvl="0" indent="0" algn="l" defTabSz="1111250">
            <a:lnSpc>
              <a:spcPct val="100000"/>
            </a:lnSpc>
            <a:spcBef>
              <a:spcPct val="0"/>
            </a:spcBef>
            <a:spcAft>
              <a:spcPct val="35000"/>
            </a:spcAft>
            <a:buNone/>
          </a:pPr>
          <a:r>
            <a:rPr lang="en-US" sz="2500" kern="1200" dirty="0"/>
            <a:t>Fugue in Music Theory</a:t>
          </a:r>
        </a:p>
      </dsp:txBody>
      <dsp:txXfrm>
        <a:off x="1030885" y="2231735"/>
        <a:ext cx="8910433" cy="8925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EC2AFF-DB48-465C-87C7-2AEAA7EAD978}">
      <dsp:nvSpPr>
        <dsp:cNvPr id="0" name=""/>
        <dsp:cNvSpPr/>
      </dsp:nvSpPr>
      <dsp:spPr>
        <a:xfrm>
          <a:off x="0" y="0"/>
          <a:ext cx="8450121" cy="93739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100000"/>
            </a:lnSpc>
            <a:spcBef>
              <a:spcPct val="0"/>
            </a:spcBef>
            <a:spcAft>
              <a:spcPct val="35000"/>
            </a:spcAft>
            <a:buNone/>
          </a:pPr>
          <a:r>
            <a:rPr lang="en-US" sz="2100" strike="noStrike" kern="1200" baseline="0" dirty="0">
              <a:solidFill>
                <a:schemeClr val="tx1"/>
              </a:solidFill>
            </a:rPr>
            <a:t>Couple two identical Lorenz Attractors and let them synchronize</a:t>
          </a:r>
        </a:p>
      </dsp:txBody>
      <dsp:txXfrm>
        <a:off x="27455" y="27455"/>
        <a:ext cx="7438597" cy="882487"/>
      </dsp:txXfrm>
    </dsp:sp>
    <dsp:sp modelId="{EDBB76FE-ACC7-4D20-B0A4-45E527F34D1D}">
      <dsp:nvSpPr>
        <dsp:cNvPr id="0" name=""/>
        <dsp:cNvSpPr/>
      </dsp:nvSpPr>
      <dsp:spPr>
        <a:xfrm>
          <a:off x="745598" y="1093630"/>
          <a:ext cx="8450121" cy="93739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100000"/>
            </a:lnSpc>
            <a:spcBef>
              <a:spcPct val="0"/>
            </a:spcBef>
            <a:spcAft>
              <a:spcPct val="35000"/>
            </a:spcAft>
            <a:buNone/>
          </a:pPr>
          <a:r>
            <a:rPr lang="en-US" sz="2100" kern="1200" dirty="0">
              <a:solidFill>
                <a:schemeClr val="tx1"/>
              </a:solidFill>
            </a:rPr>
            <a:t>Chaotic Mapping of two voices of ‘two voice Fugue’ separately onto two Lorenz Attractors</a:t>
          </a:r>
        </a:p>
      </dsp:txBody>
      <dsp:txXfrm>
        <a:off x="773053" y="1121085"/>
        <a:ext cx="7040303" cy="882487"/>
      </dsp:txXfrm>
    </dsp:sp>
    <dsp:sp modelId="{4F1FACBE-AD96-4DB7-9748-0273EC3E915C}">
      <dsp:nvSpPr>
        <dsp:cNvPr id="0" name=""/>
        <dsp:cNvSpPr/>
      </dsp:nvSpPr>
      <dsp:spPr>
        <a:xfrm>
          <a:off x="1491197" y="2187260"/>
          <a:ext cx="8450121" cy="937397"/>
        </a:xfrm>
        <a:prstGeom prst="roundRect">
          <a:avLst>
            <a:gd name="adj" fmla="val 1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100000"/>
            </a:lnSpc>
            <a:spcBef>
              <a:spcPct val="0"/>
            </a:spcBef>
            <a:spcAft>
              <a:spcPct val="35000"/>
            </a:spcAft>
            <a:buNone/>
          </a:pPr>
          <a:r>
            <a:rPr lang="en-US" sz="2100" kern="1200" dirty="0">
              <a:solidFill>
                <a:schemeClr val="tx1"/>
              </a:solidFill>
            </a:rPr>
            <a:t>Create perturbation in any of the systems. Capture the variant during this asynchronous phase as they reach synchronization.</a:t>
          </a:r>
        </a:p>
      </dsp:txBody>
      <dsp:txXfrm>
        <a:off x="1518652" y="2214715"/>
        <a:ext cx="7040303" cy="882487"/>
      </dsp:txXfrm>
    </dsp:sp>
    <dsp:sp modelId="{A4081485-EEFC-4EF6-90F7-A62058533B3F}">
      <dsp:nvSpPr>
        <dsp:cNvPr id="0" name=""/>
        <dsp:cNvSpPr/>
      </dsp:nvSpPr>
      <dsp:spPr>
        <a:xfrm>
          <a:off x="7840812" y="710859"/>
          <a:ext cx="609308" cy="609308"/>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7977906" y="710859"/>
        <a:ext cx="335120" cy="458504"/>
      </dsp:txXfrm>
    </dsp:sp>
    <dsp:sp modelId="{DBC35308-9B76-4278-AA97-62CDCD9126BD}">
      <dsp:nvSpPr>
        <dsp:cNvPr id="0" name=""/>
        <dsp:cNvSpPr/>
      </dsp:nvSpPr>
      <dsp:spPr>
        <a:xfrm>
          <a:off x="8586411" y="1798240"/>
          <a:ext cx="609308" cy="609308"/>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endParaRPr lang="en-US" sz="2700" kern="1200"/>
        </a:p>
      </dsp:txBody>
      <dsp:txXfrm>
        <a:off x="8723505" y="1798240"/>
        <a:ext cx="335120" cy="45850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445C52-7C36-4121-BAB1-1F3F43CD8013}">
      <dsp:nvSpPr>
        <dsp:cNvPr id="0" name=""/>
        <dsp:cNvSpPr/>
      </dsp:nvSpPr>
      <dsp:spPr>
        <a:xfrm>
          <a:off x="0" y="363638"/>
          <a:ext cx="8719159" cy="671332"/>
        </a:xfrm>
        <a:prstGeom prst="roundRect">
          <a:avLst>
            <a:gd name="adj" fmla="val 10000"/>
          </a:avLst>
        </a:prstGeom>
        <a:solidFill>
          <a:schemeClr val="accent2">
            <a:lumMod val="60000"/>
            <a:lumOff val="40000"/>
          </a:schemeClr>
        </a:solidFill>
        <a:ln>
          <a:noFill/>
        </a:ln>
        <a:effectLst/>
        <a:scene3d>
          <a:camera prst="orthographicFront"/>
          <a:lightRig rig="chilly" dir="t"/>
        </a:scene3d>
        <a:sp3d z="-12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36E6E697-8B59-4EB7-8774-EDA1C0E57ACE}">
      <dsp:nvSpPr>
        <dsp:cNvPr id="0" name=""/>
        <dsp:cNvSpPr/>
      </dsp:nvSpPr>
      <dsp:spPr>
        <a:xfrm>
          <a:off x="203077" y="514688"/>
          <a:ext cx="369232" cy="36923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3C913FEE-C679-43BF-8E0D-A9FD61B7D748}">
      <dsp:nvSpPr>
        <dsp:cNvPr id="0" name=""/>
        <dsp:cNvSpPr/>
      </dsp:nvSpPr>
      <dsp:spPr>
        <a:xfrm>
          <a:off x="775388" y="363638"/>
          <a:ext cx="7943770" cy="6713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049" tIns="71049" rIns="71049" bIns="71049" numCol="1" spcCol="1270" anchor="ctr" anchorCtr="0">
          <a:noAutofit/>
        </a:bodyPr>
        <a:lstStyle/>
        <a:p>
          <a:pPr marL="0" lvl="0" indent="0" algn="l" defTabSz="1111250">
            <a:lnSpc>
              <a:spcPct val="100000"/>
            </a:lnSpc>
            <a:spcBef>
              <a:spcPct val="0"/>
            </a:spcBef>
            <a:spcAft>
              <a:spcPct val="35000"/>
            </a:spcAft>
            <a:buNone/>
          </a:pPr>
          <a:r>
            <a:rPr lang="en-US" sz="2500" kern="1200" dirty="0"/>
            <a:t>Design</a:t>
          </a:r>
        </a:p>
      </dsp:txBody>
      <dsp:txXfrm>
        <a:off x="775388" y="363638"/>
        <a:ext cx="7943770" cy="671332"/>
      </dsp:txXfrm>
    </dsp:sp>
    <dsp:sp modelId="{57389068-A293-4C48-BAED-A060C702AFEE}">
      <dsp:nvSpPr>
        <dsp:cNvPr id="0" name=""/>
        <dsp:cNvSpPr/>
      </dsp:nvSpPr>
      <dsp:spPr>
        <a:xfrm>
          <a:off x="0" y="1202803"/>
          <a:ext cx="8719159" cy="671332"/>
        </a:xfrm>
        <a:prstGeom prst="roundRect">
          <a:avLst>
            <a:gd name="adj" fmla="val 10000"/>
          </a:avLst>
        </a:prstGeom>
        <a:solidFill>
          <a:schemeClr val="accent2">
            <a:lumMod val="60000"/>
            <a:lumOff val="40000"/>
          </a:schemeClr>
        </a:solidFill>
        <a:ln>
          <a:noFill/>
        </a:ln>
        <a:effectLst/>
        <a:scene3d>
          <a:camera prst="orthographicFront"/>
          <a:lightRig rig="chilly" dir="t"/>
        </a:scene3d>
        <a:sp3d z="-12700" extrusionH="1700" prstMaterial="translucentPowder">
          <a:bevelT w="25400" h="6350" prst="softRound"/>
          <a:bevelB w="0" h="0" prst="convex"/>
        </a:sp3d>
      </dsp:spPr>
      <dsp:style>
        <a:lnRef idx="0">
          <a:scrgbClr r="0" g="0" b="0"/>
        </a:lnRef>
        <a:fillRef idx="1">
          <a:scrgbClr r="0" g="0" b="0"/>
        </a:fillRef>
        <a:effectRef idx="0">
          <a:scrgbClr r="0" g="0" b="0"/>
        </a:effectRef>
        <a:fontRef idx="minor"/>
      </dsp:style>
    </dsp:sp>
    <dsp:sp modelId="{48BFA6E7-A9FF-4527-9C5E-56F7548F7601}">
      <dsp:nvSpPr>
        <dsp:cNvPr id="0" name=""/>
        <dsp:cNvSpPr/>
      </dsp:nvSpPr>
      <dsp:spPr>
        <a:xfrm>
          <a:off x="203077" y="1353853"/>
          <a:ext cx="369232" cy="36923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sp>
    <dsp:sp modelId="{D8824827-F29B-4E20-9361-C9DF4AC364AA}">
      <dsp:nvSpPr>
        <dsp:cNvPr id="0" name=""/>
        <dsp:cNvSpPr/>
      </dsp:nvSpPr>
      <dsp:spPr>
        <a:xfrm>
          <a:off x="775388" y="1202803"/>
          <a:ext cx="7943770" cy="6713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049" tIns="71049" rIns="71049" bIns="71049" numCol="1" spcCol="1270" anchor="ctr" anchorCtr="0">
          <a:noAutofit/>
        </a:bodyPr>
        <a:lstStyle/>
        <a:p>
          <a:pPr marL="0" lvl="0" indent="0" algn="l" defTabSz="1111250">
            <a:lnSpc>
              <a:spcPct val="100000"/>
            </a:lnSpc>
            <a:spcBef>
              <a:spcPct val="0"/>
            </a:spcBef>
            <a:spcAft>
              <a:spcPct val="35000"/>
            </a:spcAft>
            <a:buNone/>
          </a:pPr>
          <a:r>
            <a:rPr lang="en-US" sz="2500" kern="1200"/>
            <a:t>Results</a:t>
          </a:r>
        </a:p>
      </dsp:txBody>
      <dsp:txXfrm>
        <a:off x="775388" y="1202803"/>
        <a:ext cx="7943770" cy="6713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445C52-7C36-4121-BAB1-1F3F43CD8013}">
      <dsp:nvSpPr>
        <dsp:cNvPr id="0" name=""/>
        <dsp:cNvSpPr/>
      </dsp:nvSpPr>
      <dsp:spPr>
        <a:xfrm>
          <a:off x="0" y="0"/>
          <a:ext cx="6627725" cy="69785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6E6E697-8B59-4EB7-8774-EDA1C0E57ACE}">
      <dsp:nvSpPr>
        <dsp:cNvPr id="0" name=""/>
        <dsp:cNvSpPr/>
      </dsp:nvSpPr>
      <dsp:spPr>
        <a:xfrm>
          <a:off x="211100" y="158393"/>
          <a:ext cx="383819" cy="383819"/>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C913FEE-C679-43BF-8E0D-A9FD61B7D748}">
      <dsp:nvSpPr>
        <dsp:cNvPr id="0" name=""/>
        <dsp:cNvSpPr/>
      </dsp:nvSpPr>
      <dsp:spPr>
        <a:xfrm>
          <a:off x="806020" y="1376"/>
          <a:ext cx="5821704" cy="6978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856" tIns="73856" rIns="73856" bIns="73856" numCol="1" spcCol="1270" anchor="ctr" anchorCtr="0">
          <a:noAutofit/>
        </a:bodyPr>
        <a:lstStyle/>
        <a:p>
          <a:pPr marL="0" lvl="0" indent="0" algn="l" defTabSz="977900">
            <a:lnSpc>
              <a:spcPct val="90000"/>
            </a:lnSpc>
            <a:spcBef>
              <a:spcPct val="0"/>
            </a:spcBef>
            <a:spcAft>
              <a:spcPct val="35000"/>
            </a:spcAft>
            <a:buNone/>
          </a:pPr>
          <a:r>
            <a:rPr lang="en-US" sz="2200" kern="1200"/>
            <a:t>Using different types of synchronizing techniques</a:t>
          </a:r>
        </a:p>
      </dsp:txBody>
      <dsp:txXfrm>
        <a:off x="806020" y="1376"/>
        <a:ext cx="5821704" cy="697853"/>
      </dsp:txXfrm>
    </dsp:sp>
    <dsp:sp modelId="{57389068-A293-4C48-BAED-A060C702AFEE}">
      <dsp:nvSpPr>
        <dsp:cNvPr id="0" name=""/>
        <dsp:cNvSpPr/>
      </dsp:nvSpPr>
      <dsp:spPr>
        <a:xfrm>
          <a:off x="0" y="873693"/>
          <a:ext cx="6627725" cy="69785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BFA6E7-A9FF-4527-9C5E-56F7548F7601}">
      <dsp:nvSpPr>
        <dsp:cNvPr id="0" name=""/>
        <dsp:cNvSpPr/>
      </dsp:nvSpPr>
      <dsp:spPr>
        <a:xfrm>
          <a:off x="211100" y="1030710"/>
          <a:ext cx="383819" cy="383819"/>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8824827-F29B-4E20-9361-C9DF4AC364AA}">
      <dsp:nvSpPr>
        <dsp:cNvPr id="0" name=""/>
        <dsp:cNvSpPr/>
      </dsp:nvSpPr>
      <dsp:spPr>
        <a:xfrm>
          <a:off x="806020" y="873693"/>
          <a:ext cx="5821704" cy="6978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856" tIns="73856" rIns="73856" bIns="73856" numCol="1" spcCol="1270" anchor="ctr" anchorCtr="0">
          <a:noAutofit/>
        </a:bodyPr>
        <a:lstStyle/>
        <a:p>
          <a:pPr marL="0" lvl="0" indent="0" algn="l" defTabSz="977900">
            <a:lnSpc>
              <a:spcPct val="90000"/>
            </a:lnSpc>
            <a:spcBef>
              <a:spcPct val="0"/>
            </a:spcBef>
            <a:spcAft>
              <a:spcPct val="35000"/>
            </a:spcAft>
            <a:buNone/>
          </a:pPr>
          <a:r>
            <a:rPr lang="en-US" sz="2200" kern="1200" dirty="0"/>
            <a:t>Multiple Voice Fugues</a:t>
          </a:r>
        </a:p>
      </dsp:txBody>
      <dsp:txXfrm>
        <a:off x="806020" y="873693"/>
        <a:ext cx="5821704" cy="697853"/>
      </dsp:txXfrm>
    </dsp:sp>
    <dsp:sp modelId="{CDF13087-A876-4903-A466-5971D43FB550}">
      <dsp:nvSpPr>
        <dsp:cNvPr id="0" name=""/>
        <dsp:cNvSpPr/>
      </dsp:nvSpPr>
      <dsp:spPr>
        <a:xfrm>
          <a:off x="0" y="1746010"/>
          <a:ext cx="6627725" cy="69785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6DFDAAC-874A-42D5-B3CB-417EF7DCC929}">
      <dsp:nvSpPr>
        <dsp:cNvPr id="0" name=""/>
        <dsp:cNvSpPr/>
      </dsp:nvSpPr>
      <dsp:spPr>
        <a:xfrm>
          <a:off x="211100" y="1903027"/>
          <a:ext cx="383819" cy="38381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05561F8-67DC-46C8-8936-DC32452A4D59}">
      <dsp:nvSpPr>
        <dsp:cNvPr id="0" name=""/>
        <dsp:cNvSpPr/>
      </dsp:nvSpPr>
      <dsp:spPr>
        <a:xfrm>
          <a:off x="806020" y="1746010"/>
          <a:ext cx="5821704" cy="6978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856" tIns="73856" rIns="73856" bIns="73856" numCol="1" spcCol="1270" anchor="ctr" anchorCtr="0">
          <a:noAutofit/>
        </a:bodyPr>
        <a:lstStyle/>
        <a:p>
          <a:pPr marL="0" lvl="0" indent="0" algn="l" defTabSz="977900">
            <a:lnSpc>
              <a:spcPct val="90000"/>
            </a:lnSpc>
            <a:spcBef>
              <a:spcPct val="0"/>
            </a:spcBef>
            <a:spcAft>
              <a:spcPct val="35000"/>
            </a:spcAft>
            <a:buNone/>
          </a:pPr>
          <a:r>
            <a:rPr lang="en-US" sz="2200" kern="1200"/>
            <a:t>Different Perturbation Techniques</a:t>
          </a:r>
        </a:p>
      </dsp:txBody>
      <dsp:txXfrm>
        <a:off x="806020" y="1746010"/>
        <a:ext cx="5821704" cy="697853"/>
      </dsp:txXfrm>
    </dsp:sp>
    <dsp:sp modelId="{9FD541A1-E305-4B56-AECC-D08BE4326D41}">
      <dsp:nvSpPr>
        <dsp:cNvPr id="0" name=""/>
        <dsp:cNvSpPr/>
      </dsp:nvSpPr>
      <dsp:spPr>
        <a:xfrm>
          <a:off x="0" y="2618327"/>
          <a:ext cx="6627725" cy="69785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4D2FE1-140E-4142-B466-AA01A2E4C682}">
      <dsp:nvSpPr>
        <dsp:cNvPr id="0" name=""/>
        <dsp:cNvSpPr/>
      </dsp:nvSpPr>
      <dsp:spPr>
        <a:xfrm>
          <a:off x="211100" y="2775344"/>
          <a:ext cx="383819" cy="383819"/>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38BE16F-015D-4778-B906-3A41B1A97DA1}">
      <dsp:nvSpPr>
        <dsp:cNvPr id="0" name=""/>
        <dsp:cNvSpPr/>
      </dsp:nvSpPr>
      <dsp:spPr>
        <a:xfrm>
          <a:off x="806020" y="2618327"/>
          <a:ext cx="5821704" cy="6978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3856" tIns="73856" rIns="73856" bIns="73856" numCol="1" spcCol="1270" anchor="ctr" anchorCtr="0">
          <a:noAutofit/>
        </a:bodyPr>
        <a:lstStyle/>
        <a:p>
          <a:pPr marL="0" lvl="0" indent="0" algn="l" defTabSz="977900">
            <a:lnSpc>
              <a:spcPct val="90000"/>
            </a:lnSpc>
            <a:spcBef>
              <a:spcPct val="0"/>
            </a:spcBef>
            <a:spcAft>
              <a:spcPct val="35000"/>
            </a:spcAft>
            <a:buNone/>
          </a:pPr>
          <a:r>
            <a:rPr lang="en-US" sz="2200" kern="1200" dirty="0"/>
            <a:t>Analyzing variants using Fugue Theory</a:t>
          </a:r>
        </a:p>
      </dsp:txBody>
      <dsp:txXfrm>
        <a:off x="806020" y="2618327"/>
        <a:ext cx="5821704" cy="69785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svg>
</file>

<file path=ppt/media/image18.png>
</file>

<file path=ppt/media/image19.pn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4.svg>
</file>

<file path=ppt/media/image5.png>
</file>

<file path=ppt/media/image6.svg>
</file>

<file path=ppt/media/image7.png>
</file>

<file path=ppt/media/image8.png>
</file>

<file path=ppt/media/image9.png>
</file>

<file path=ppt/media/media1.mp3>
</file>

<file path=ppt/media/media2.mp3>
</file>

<file path=ppt/media/media3.mp3>
</file>

<file path=ppt/media/media4.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509AF1-0745-4E41-B041-A1203ABFCE09}" type="datetimeFigureOut">
              <a:rPr lang="en-IN" smtClean="0"/>
              <a:t>30-08-2023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0A2F15-533C-4040-8D41-B7D67680D26B}" type="slidenum">
              <a:rPr lang="en-IN" smtClean="0"/>
              <a:t>‹#›</a:t>
            </a:fld>
            <a:endParaRPr lang="en-IN"/>
          </a:p>
        </p:txBody>
      </p:sp>
    </p:spTree>
    <p:extLst>
      <p:ext uri="{BB962C8B-B14F-4D97-AF65-F5344CB8AC3E}">
        <p14:creationId xmlns:p14="http://schemas.microsoft.com/office/powerpoint/2010/main" val="29704997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Chaos_theory"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masterclass.com/articles/what-is-exposition-film"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a:t>
            </a:r>
          </a:p>
          <a:p>
            <a:r>
              <a:rPr lang="en-US" dirty="0"/>
              <a:t>My name is Gowri Shankar and today, we will look at my project</a:t>
            </a:r>
          </a:p>
          <a:p>
            <a:r>
              <a:rPr lang="en-US" dirty="0"/>
              <a:t>“Generating Variations of Fugues using Chaotic Mapping onto coupled Lorenz Attractors”.</a:t>
            </a:r>
          </a:p>
        </p:txBody>
      </p:sp>
      <p:sp>
        <p:nvSpPr>
          <p:cNvPr id="4" name="Slide Number Placeholder 3"/>
          <p:cNvSpPr>
            <a:spLocks noGrp="1"/>
          </p:cNvSpPr>
          <p:nvPr>
            <p:ph type="sldNum" sz="quarter" idx="5"/>
          </p:nvPr>
        </p:nvSpPr>
        <p:spPr/>
        <p:txBody>
          <a:bodyPr/>
          <a:lstStyle/>
          <a:p>
            <a:fld id="{D90A2F15-533C-4040-8D41-B7D67680D26B}" type="slidenum">
              <a:rPr lang="en-IN" smtClean="0"/>
              <a:t>1</a:t>
            </a:fld>
            <a:endParaRPr lang="en-IN"/>
          </a:p>
        </p:txBody>
      </p:sp>
    </p:spTree>
    <p:extLst>
      <p:ext uri="{BB962C8B-B14F-4D97-AF65-F5344CB8AC3E}">
        <p14:creationId xmlns:p14="http://schemas.microsoft.com/office/powerpoint/2010/main" val="16283973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skip the demo and get back if time permits.</a:t>
            </a:r>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10</a:t>
            </a:fld>
            <a:endParaRPr lang="en-IN"/>
          </a:p>
        </p:txBody>
      </p:sp>
    </p:spTree>
    <p:extLst>
      <p:ext uri="{BB962C8B-B14F-4D97-AF65-F5344CB8AC3E}">
        <p14:creationId xmlns:p14="http://schemas.microsoft.com/office/powerpoint/2010/main" val="40282424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i="0" dirty="0">
                <a:solidFill>
                  <a:srgbClr val="0F0F0F"/>
                </a:solidFill>
                <a:effectLst/>
                <a:latin typeface="YouTube Sans"/>
              </a:rPr>
              <a:t>We will first look at the survey design and see the results from the responses that I have gathered till yesterday.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i="0" dirty="0">
              <a:solidFill>
                <a:srgbClr val="0F0F0F"/>
              </a:solidFill>
              <a:effectLst/>
              <a:latin typeface="YouTube Sans"/>
            </a:endParaRPr>
          </a:p>
          <a:p>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11</a:t>
            </a:fld>
            <a:endParaRPr lang="en-IN"/>
          </a:p>
        </p:txBody>
      </p:sp>
    </p:spTree>
    <p:extLst>
      <p:ext uri="{BB962C8B-B14F-4D97-AF65-F5344CB8AC3E}">
        <p14:creationId xmlns:p14="http://schemas.microsoft.com/office/powerpoint/2010/main" val="14405493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using the Likert Scale survey as it is a profound method to measure people’s attitudes or opinions towards narratives.</a:t>
            </a:r>
          </a:p>
          <a:p>
            <a:r>
              <a:rPr lang="en-US" dirty="0"/>
              <a:t>To capture that attitude, the respondents are presented with a series of statements and asked to mark their agreement on a five-point scale response format.</a:t>
            </a:r>
          </a:p>
          <a:p>
            <a:r>
              <a:rPr lang="en-US" dirty="0"/>
              <a:t>We assign value for each point, .</a:t>
            </a:r>
            <a:r>
              <a:rPr lang="en-US" dirty="0" err="1"/>
              <a:t>i.e</a:t>
            </a:r>
            <a:r>
              <a:rPr lang="en-US" dirty="0"/>
              <a:t> 5 for SA and 4 for A, and so on 1 for SD.</a:t>
            </a:r>
          </a:p>
          <a:p>
            <a:endParaRPr lang="en-US" dirty="0"/>
          </a:p>
          <a:p>
            <a:r>
              <a:rPr lang="en-US" dirty="0"/>
              <a:t>The narratives that we are trying to capture are,</a:t>
            </a:r>
          </a:p>
          <a:p>
            <a:endParaRPr lang="en-US" dirty="0"/>
          </a:p>
          <a:p>
            <a:r>
              <a:rPr lang="en-US" dirty="0"/>
              <a:t>The coherence of variations, the similarity of variants to the original, and if variants are enjoyable.</a:t>
            </a:r>
          </a:p>
          <a:p>
            <a:r>
              <a:rPr lang="en-US" dirty="0"/>
              <a:t>Together these three sub-scales would answer my research question.</a:t>
            </a:r>
          </a:p>
          <a:p>
            <a:endParaRPr lang="en-US" dirty="0"/>
          </a:p>
          <a:p>
            <a:endParaRPr lang="en-US" dirty="0"/>
          </a:p>
          <a:p>
            <a:endParaRPr lang="en-US" dirty="0"/>
          </a:p>
          <a:p>
            <a:endParaRPr lang="en-US" dirty="0"/>
          </a:p>
          <a:p>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12</a:t>
            </a:fld>
            <a:endParaRPr lang="en-IN"/>
          </a:p>
        </p:txBody>
      </p:sp>
    </p:spTree>
    <p:extLst>
      <p:ext uri="{BB962C8B-B14F-4D97-AF65-F5344CB8AC3E}">
        <p14:creationId xmlns:p14="http://schemas.microsoft.com/office/powerpoint/2010/main" val="42390800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13</a:t>
            </a:fld>
            <a:endParaRPr lang="en-IN"/>
          </a:p>
        </p:txBody>
      </p:sp>
    </p:spTree>
    <p:extLst>
      <p:ext uri="{BB962C8B-B14F-4D97-AF65-F5344CB8AC3E}">
        <p14:creationId xmlns:p14="http://schemas.microsoft.com/office/powerpoint/2010/main" val="27926187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14</a:t>
            </a:fld>
            <a:endParaRPr lang="en-IN"/>
          </a:p>
        </p:txBody>
      </p:sp>
    </p:spTree>
    <p:extLst>
      <p:ext uri="{BB962C8B-B14F-4D97-AF65-F5344CB8AC3E}">
        <p14:creationId xmlns:p14="http://schemas.microsoft.com/office/powerpoint/2010/main" val="11190972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ff-dagny-web-pro"/>
              </a:rPr>
              <a:t>Cronbach’s alpha is a measure used to assess the reliability, or internal consistency, of a set of scale or items.</a:t>
            </a:r>
          </a:p>
          <a:p>
            <a:r>
              <a:rPr lang="en-US" dirty="0"/>
              <a:t>The value of Cronbach’s Alpha is usually expressed as a number between .00 and 1.0. A value of .00 means no consistency in measurement while a value of 1.0 indicates perfect consistency in measurement. The acceptable range is between 0.70 and 0.90</a:t>
            </a:r>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15</a:t>
            </a:fld>
            <a:endParaRPr lang="en-IN"/>
          </a:p>
        </p:txBody>
      </p:sp>
    </p:spTree>
    <p:extLst>
      <p:ext uri="{BB962C8B-B14F-4D97-AF65-F5344CB8AC3E}">
        <p14:creationId xmlns:p14="http://schemas.microsoft.com/office/powerpoint/2010/main" val="24364012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b="1" i="0" dirty="0">
              <a:solidFill>
                <a:srgbClr val="0F0F0F"/>
              </a:solidFill>
              <a:effectLst/>
              <a:latin typeface="YouTube Sans"/>
            </a:endParaRPr>
          </a:p>
          <a:p>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16</a:t>
            </a:fld>
            <a:endParaRPr lang="en-IN"/>
          </a:p>
        </p:txBody>
      </p:sp>
    </p:spTree>
    <p:extLst>
      <p:ext uri="{BB962C8B-B14F-4D97-AF65-F5344CB8AC3E}">
        <p14:creationId xmlns:p14="http://schemas.microsoft.com/office/powerpoint/2010/main" val="36520281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before that , </a:t>
            </a:r>
          </a:p>
          <a:p>
            <a:r>
              <a:rPr lang="en-US" dirty="0"/>
              <a:t>I will give you a little introduction about the project</a:t>
            </a:r>
          </a:p>
          <a:p>
            <a:r>
              <a:rPr lang="en-US" dirty="0"/>
              <a:t>And then my research question.</a:t>
            </a:r>
          </a:p>
          <a:p>
            <a:endParaRPr lang="en-US" dirty="0"/>
          </a:p>
          <a:p>
            <a:r>
              <a:rPr lang="en-US" dirty="0"/>
              <a:t>I will also give you a background on the concepts that I have used and talk about the method that I have used to generate variations of music.</a:t>
            </a:r>
          </a:p>
          <a:p>
            <a:endParaRPr lang="en-US" dirty="0"/>
          </a:p>
          <a:p>
            <a:r>
              <a:rPr lang="en-US" dirty="0"/>
              <a:t>Since I am constrained on time, I will try to play the music variations at the end.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of you should have already listened to them, to answer the survey that was shared by Liz on Friday.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haven’t filled out the survey, please take the time to fill it. I will be compiling the results again in the morning, tomorrow.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a:p>
            <a:endParaRPr lang="en-US" dirty="0"/>
          </a:p>
          <a:p>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2</a:t>
            </a:fld>
            <a:endParaRPr lang="en-IN"/>
          </a:p>
        </p:txBody>
      </p:sp>
    </p:spTree>
    <p:extLst>
      <p:ext uri="{BB962C8B-B14F-4D97-AF65-F5344CB8AC3E}">
        <p14:creationId xmlns:p14="http://schemas.microsoft.com/office/powerpoint/2010/main" val="38523781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course, we have touched briefly upon Diana Dabby’s work to create variations of music using sensitive dependence on initial conditions of chaotic systems.</a:t>
            </a:r>
          </a:p>
          <a:p>
            <a:endParaRPr lang="en-US" dirty="0"/>
          </a:p>
          <a:p>
            <a:r>
              <a:rPr lang="en-US" dirty="0"/>
              <a:t>To recall,  we have seen how when two chaotic systems can be synchronized using coupling.</a:t>
            </a:r>
          </a:p>
          <a:p>
            <a:endParaRPr lang="en-US" dirty="0"/>
          </a:p>
          <a:p>
            <a:r>
              <a:rPr lang="en-US" dirty="0"/>
              <a:t>To the best of my knowledge, this is the very first time we are leveraging two well-studied concepts to generate music variations.</a:t>
            </a:r>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3</a:t>
            </a:fld>
            <a:endParaRPr lang="en-IN"/>
          </a:p>
        </p:txBody>
      </p:sp>
    </p:spTree>
    <p:extLst>
      <p:ext uri="{BB962C8B-B14F-4D97-AF65-F5344CB8AC3E}">
        <p14:creationId xmlns:p14="http://schemas.microsoft.com/office/powerpoint/2010/main" val="20935770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all this said, the research question that I am trying to answer is,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sz="1200" b="0" dirty="0">
                <a:solidFill>
                  <a:srgbClr val="222222"/>
                </a:solidFill>
                <a:effectLst/>
                <a:latin typeface="Arial Rounded MT Bold" panose="020F0704030504030204" pitchFamily="34" charset="0"/>
              </a:rPr>
              <a:t>By leveraging the concepts of synchronizing attractors and chaotic mapping, how coherent can the musical variations of a two-voice fugue generated be?</a:t>
            </a:r>
            <a:r>
              <a:rPr lang="en-IN" sz="1200" b="0" dirty="0">
                <a:solidFill>
                  <a:srgbClr val="222222"/>
                </a:solidFill>
                <a:effectLst/>
                <a:latin typeface="Arial Rounded MT Bold" panose="020F0704030504030204"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b="0" dirty="0">
              <a:solidFill>
                <a:srgbClr val="222222"/>
              </a:solidFill>
              <a:effectLst/>
              <a:latin typeface="Arial Rounded MT Bold" panose="020F07040305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dirty="0">
                <a:solidFill>
                  <a:srgbClr val="222222"/>
                </a:solidFill>
                <a:effectLst/>
                <a:latin typeface="Arial Rounded MT Bold" panose="020F0704030504030204" pitchFamily="34" charset="0"/>
              </a:rPr>
              <a:t>To answer this question, I first generated the music variations and evaluated those variations using a survey-based study.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sz="1200" dirty="0">
              <a:latin typeface="Arial Rounded MT Bold" panose="020F0704030504030204" pitchFamily="34" charset="0"/>
            </a:endParaRPr>
          </a:p>
        </p:txBody>
      </p:sp>
      <p:sp>
        <p:nvSpPr>
          <p:cNvPr id="4" name="Slide Number Placeholder 3"/>
          <p:cNvSpPr>
            <a:spLocks noGrp="1"/>
          </p:cNvSpPr>
          <p:nvPr>
            <p:ph type="sldNum" sz="quarter" idx="5"/>
          </p:nvPr>
        </p:nvSpPr>
        <p:spPr/>
        <p:txBody>
          <a:bodyPr/>
          <a:lstStyle/>
          <a:p>
            <a:fld id="{D90A2F15-533C-4040-8D41-B7D67680D26B}" type="slidenum">
              <a:rPr lang="en-IN" smtClean="0"/>
              <a:t>4</a:t>
            </a:fld>
            <a:endParaRPr lang="en-IN"/>
          </a:p>
        </p:txBody>
      </p:sp>
    </p:spTree>
    <p:extLst>
      <p:ext uri="{BB962C8B-B14F-4D97-AF65-F5344CB8AC3E}">
        <p14:creationId xmlns:p14="http://schemas.microsoft.com/office/powerpoint/2010/main" val="15192123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Coming to the little bit of background,</a:t>
            </a:r>
          </a:p>
          <a:p>
            <a:r>
              <a:rPr lang="en-US" dirty="0"/>
              <a:t> Zach has already covered Diana Dabby’s work.</a:t>
            </a:r>
          </a:p>
          <a:p>
            <a:endParaRPr lang="en-US" dirty="0"/>
          </a:p>
          <a:p>
            <a:r>
              <a:rPr lang="en-US" dirty="0"/>
              <a:t>So, I will skip that part and we will look at different types of synchronization and </a:t>
            </a:r>
          </a:p>
          <a:p>
            <a:r>
              <a:rPr lang="en-US" dirty="0"/>
              <a:t>what fugues are?</a:t>
            </a:r>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5</a:t>
            </a:fld>
            <a:endParaRPr lang="en-IN"/>
          </a:p>
        </p:txBody>
      </p:sp>
    </p:spTree>
    <p:extLst>
      <p:ext uri="{BB962C8B-B14F-4D97-AF65-F5344CB8AC3E}">
        <p14:creationId xmlns:p14="http://schemas.microsoft.com/office/powerpoint/2010/main" val="18362215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02122"/>
                </a:solidFill>
                <a:effectLst/>
                <a:latin typeface="Arial" panose="020B0604020202020204" pitchFamily="34" charset="0"/>
              </a:rPr>
              <a:t>Synchronization of chaos</a:t>
            </a:r>
            <a:r>
              <a:rPr lang="en-US" b="0" i="0" dirty="0">
                <a:solidFill>
                  <a:srgbClr val="202122"/>
                </a:solidFill>
                <a:effectLst/>
                <a:latin typeface="Arial" panose="020B0604020202020204" pitchFamily="34" charset="0"/>
              </a:rPr>
              <a:t> is a phenomenon that may occur when two or more dissipative </a:t>
            </a:r>
            <a:r>
              <a:rPr lang="en-US" b="0" i="0" u="none" strike="noStrike" dirty="0">
                <a:solidFill>
                  <a:srgbClr val="3366CC"/>
                </a:solidFill>
                <a:effectLst/>
                <a:latin typeface="Arial" panose="020B0604020202020204" pitchFamily="34" charset="0"/>
                <a:hlinkClick r:id="rId3" tooltip="Chaos theory"/>
              </a:rPr>
              <a:t>chaotic systems</a:t>
            </a:r>
            <a:r>
              <a:rPr lang="en-US" b="0" i="0" dirty="0">
                <a:solidFill>
                  <a:srgbClr val="202122"/>
                </a:solidFill>
                <a:effectLst/>
                <a:latin typeface="Arial" panose="020B0604020202020204" pitchFamily="34" charset="0"/>
              </a:rPr>
              <a:t> are coupled.</a:t>
            </a:r>
          </a:p>
          <a:p>
            <a:endParaRPr lang="en-US" dirty="0"/>
          </a:p>
          <a:p>
            <a:r>
              <a:rPr lang="en-US" dirty="0"/>
              <a:t>There are different types of synchronization.</a:t>
            </a:r>
          </a:p>
          <a:p>
            <a:r>
              <a:rPr lang="en-US" dirty="0"/>
              <a:t> One of them is,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sz="1200" dirty="0"/>
              <a:t>Complete/ Identical Synchronization which is o</a:t>
            </a:r>
            <a:r>
              <a:rPr lang="en-US" sz="1400" b="0" i="0" dirty="0">
                <a:solidFill>
                  <a:srgbClr val="202122"/>
                </a:solidFill>
                <a:effectLst/>
                <a:latin typeface="Arial" panose="020B0604020202020204" pitchFamily="34" charset="0"/>
              </a:rPr>
              <a:t>bserved for identical chaotic systems. We say that chaotic systems are </a:t>
            </a:r>
            <a:r>
              <a:rPr lang="en-US" sz="2000" b="0" i="0" dirty="0">
                <a:solidFill>
                  <a:srgbClr val="202122"/>
                </a:solidFill>
                <a:effectLst/>
                <a:latin typeface="Arial" panose="020B0604020202020204" pitchFamily="34" charset="0"/>
              </a:rPr>
              <a:t>completely synchronized when there is a set of initial conditions so that the systems eventually evolve identically in time.</a:t>
            </a: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en-US" sz="2000" b="0" i="0" dirty="0">
                <a:solidFill>
                  <a:srgbClr val="202122"/>
                </a:solidFill>
                <a:effectLst/>
                <a:latin typeface="Arial" panose="020B0604020202020204" pitchFamily="34" charset="0"/>
              </a:rPr>
              <a:t>There is also a sub-class system called Master-Slave systems, unlike two systems being interdependent on each other, only one system called the master drives the other system.</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2000" b="0" i="0" dirty="0">
                <a:solidFill>
                  <a:srgbClr val="202122"/>
                </a:solidFill>
                <a:effectLst/>
                <a:latin typeface="Arial" panose="020B0604020202020204" pitchFamily="34" charset="0"/>
              </a:rPr>
              <a:t> </a:t>
            </a: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sz="2000" b="0" i="0" dirty="0">
                <a:solidFill>
                  <a:srgbClr val="202122"/>
                </a:solidFill>
                <a:effectLst/>
                <a:latin typeface="Arial" panose="020B0604020202020204" pitchFamily="34" charset="0"/>
              </a:rPr>
              <a:t>Generalized Synchronization -   This is observed for coupled chaotic oscillators which are different or sometimes when they are the same too. </a:t>
            </a:r>
            <a:r>
              <a:rPr lang="en-IN" sz="2000" b="0" i="0" dirty="0">
                <a:solidFill>
                  <a:srgbClr val="202122"/>
                </a:solidFill>
                <a:effectLst/>
                <a:latin typeface="Arial" panose="020B0604020202020204" pitchFamily="34" charset="0"/>
              </a:rPr>
              <a:t>Generalized synchronization occurs when the transitory evolution from appropriate initial conditions is passed , </a:t>
            </a:r>
            <a:r>
              <a:rPr lang="en-US" sz="2000" b="0" i="0" dirty="0">
                <a:solidFill>
                  <a:srgbClr val="202122"/>
                </a:solidFill>
                <a:effectLst/>
                <a:latin typeface="Arial" panose="020B0604020202020204" pitchFamily="34" charset="0"/>
              </a:rPr>
              <a:t> the dynamical state of one of the oscillators is completely determined by the state of the other, that x is the state of one system, phi(X) would be the state of second system.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b="0" i="0" dirty="0">
              <a:solidFill>
                <a:srgbClr val="202122"/>
              </a:solidFill>
              <a:effectLst/>
              <a:latin typeface="Arial" panose="020B0604020202020204" pitchFamily="34" charset="0"/>
            </a:endParaRP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r>
              <a:rPr lang="en-US" sz="2000" b="0" i="0" dirty="0">
                <a:solidFill>
                  <a:srgbClr val="202122"/>
                </a:solidFill>
                <a:effectLst/>
                <a:latin typeface="Arial" panose="020B0604020202020204" pitchFamily="34" charset="0"/>
              </a:rPr>
              <a:t>Phase synchronization occurs when the coupled chaotic oscillators keep their phase difference bounded while their amplitudes remain uncorrelated. This phenomenon occurs even if the oscillators are not identical.</a:t>
            </a:r>
            <a:endParaRPr lang="en-US" sz="1400" b="0" i="0" dirty="0">
              <a:solidFill>
                <a:srgbClr val="202122"/>
              </a:solidFill>
              <a:effectLst/>
              <a:latin typeface="Arial" panose="020B0604020202020204" pitchFamily="34" charset="0"/>
            </a:endParaRP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endParaRPr lang="en-US" sz="1400" b="0" i="0" dirty="0">
              <a:solidFill>
                <a:srgbClr val="202122"/>
              </a:solidFill>
              <a:effectLst/>
              <a:latin typeface="Arial" panose="020B0604020202020204" pitchFamily="34" charset="0"/>
            </a:endParaRPr>
          </a:p>
          <a:p>
            <a:pPr marL="342900" marR="0" lvl="0" indent="-342900" algn="l" defTabSz="914400" rtl="0" eaLnBrk="1" fontAlgn="auto" latinLnBrk="0" hangingPunct="1">
              <a:lnSpc>
                <a:spcPct val="100000"/>
              </a:lnSpc>
              <a:spcBef>
                <a:spcPts val="0"/>
              </a:spcBef>
              <a:spcAft>
                <a:spcPts val="0"/>
              </a:spcAft>
              <a:buClrTx/>
              <a:buSzTx/>
              <a:buFontTx/>
              <a:buAutoNum type="arabicPeriod"/>
              <a:tabLst/>
              <a:defRPr/>
            </a:pPr>
            <a:endParaRPr lang="en-US" sz="1050" dirty="0"/>
          </a:p>
          <a:p>
            <a:endParaRPr lang="en-US" dirty="0"/>
          </a:p>
          <a:p>
            <a:endParaRPr lang="en-US" dirty="0"/>
          </a:p>
          <a:p>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6</a:t>
            </a:fld>
            <a:endParaRPr lang="en-IN"/>
          </a:p>
        </p:txBody>
      </p:sp>
    </p:spTree>
    <p:extLst>
      <p:ext uri="{BB962C8B-B14F-4D97-AF65-F5344CB8AC3E}">
        <p14:creationId xmlns:p14="http://schemas.microsoft.com/office/powerpoint/2010/main" val="35420656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buFont typeface="+mj-lt"/>
              <a:buAutoNum type="arabicPeriod"/>
            </a:pPr>
            <a:endParaRPr lang="en-US" b="0" i="0" dirty="0">
              <a:solidFill>
                <a:srgbClr val="000000"/>
              </a:solidFill>
              <a:effectLst/>
              <a:latin typeface="Helvetica" panose="020B0604020202020204" pitchFamily="34" charset="0"/>
            </a:endParaRPr>
          </a:p>
          <a:p>
            <a:pPr algn="l" fontAlgn="base">
              <a:buFont typeface="+mj-lt"/>
              <a:buNone/>
            </a:pPr>
            <a:r>
              <a:rPr lang="en-US" b="0" i="0" dirty="0">
                <a:solidFill>
                  <a:srgbClr val="202122"/>
                </a:solidFill>
                <a:effectLst/>
                <a:latin typeface="Arial" panose="020B0604020202020204" pitchFamily="34" charset="0"/>
              </a:rPr>
              <a:t>So coming to Fugues,  </a:t>
            </a:r>
          </a:p>
          <a:p>
            <a:pPr algn="l" fontAlgn="base">
              <a:buFont typeface="+mj-lt"/>
              <a:buNone/>
            </a:pPr>
            <a:r>
              <a:rPr lang="en-US" b="0" i="0" dirty="0">
                <a:solidFill>
                  <a:srgbClr val="202122"/>
                </a:solidFill>
                <a:effectLst/>
                <a:latin typeface="Arial" panose="020B0604020202020204" pitchFamily="34" charset="0"/>
              </a:rPr>
              <a:t>I will only cover the basic structure of fugue and in general, it is a little complex.</a:t>
            </a:r>
          </a:p>
          <a:p>
            <a:pPr algn="l" fontAlgn="base">
              <a:buFont typeface="+mj-lt"/>
              <a:buNone/>
            </a:pPr>
            <a:endParaRPr lang="en-US" b="0" i="0" dirty="0">
              <a:solidFill>
                <a:srgbClr val="202122"/>
              </a:solidFill>
              <a:effectLst/>
              <a:latin typeface="Arial" panose="020B0604020202020204" pitchFamily="34" charset="0"/>
            </a:endParaRPr>
          </a:p>
          <a:p>
            <a:pPr algn="l" fontAlgn="base">
              <a:buFont typeface="+mj-lt"/>
              <a:buNone/>
            </a:pPr>
            <a:r>
              <a:rPr lang="en-US" b="0" i="0" dirty="0">
                <a:solidFill>
                  <a:srgbClr val="202122"/>
                </a:solidFill>
                <a:effectLst/>
                <a:latin typeface="Arial" panose="020B0604020202020204" pitchFamily="34" charset="0"/>
              </a:rPr>
              <a:t>A simple note before we proceed,  I have no idea about music theory and sorry, if there is any abuse of terminology.</a:t>
            </a:r>
          </a:p>
          <a:p>
            <a:pPr algn="l" fontAlgn="base">
              <a:buFont typeface="+mj-lt"/>
              <a:buNone/>
            </a:pPr>
            <a:endParaRPr lang="en-US" b="0" i="0" dirty="0">
              <a:solidFill>
                <a:srgbClr val="202122"/>
              </a:solidFill>
              <a:effectLst/>
              <a:latin typeface="Arial" panose="020B0604020202020204" pitchFamily="34" charset="0"/>
            </a:endParaRPr>
          </a:p>
          <a:p>
            <a:pPr algn="l" fontAlgn="base">
              <a:buFont typeface="+mj-lt"/>
              <a:buNone/>
            </a:pPr>
            <a:r>
              <a:rPr lang="en-US" b="0" i="0" dirty="0">
                <a:solidFill>
                  <a:srgbClr val="202122"/>
                </a:solidFill>
                <a:effectLst/>
                <a:latin typeface="Arial" panose="020B0604020202020204" pitchFamily="34" charset="0"/>
              </a:rPr>
              <a:t>So, In music theory, fugue is a compositional technique that is built on two or more voices. A voice is nothing but the instrument you play it on.  Sometimes, different melodies are played on different instruments or the same instrument at the same time. Then we say that music is on multiple voices. </a:t>
            </a:r>
          </a:p>
          <a:p>
            <a:pPr algn="l" fontAlgn="base">
              <a:buFont typeface="+mj-lt"/>
              <a:buNone/>
            </a:pPr>
            <a:endParaRPr lang="en-US" b="0" i="0" dirty="0">
              <a:solidFill>
                <a:srgbClr val="202122"/>
              </a:solidFill>
              <a:effectLst/>
              <a:latin typeface="Arial" panose="020B0604020202020204" pitchFamily="34" charset="0"/>
            </a:endParaRPr>
          </a:p>
          <a:p>
            <a:pPr algn="l" fontAlgn="base">
              <a:buFont typeface="+mj-lt"/>
              <a:buNone/>
            </a:pPr>
            <a:r>
              <a:rPr lang="en-US" b="0" i="0" dirty="0">
                <a:solidFill>
                  <a:srgbClr val="000000"/>
                </a:solidFill>
                <a:effectLst/>
                <a:latin typeface="Helvetica" panose="020B0604020202020204" pitchFamily="34" charset="0"/>
              </a:rPr>
              <a:t>The opening of a fugue is known as its </a:t>
            </a:r>
            <a:r>
              <a:rPr lang="en-US" b="0" i="0" u="sng" dirty="0">
                <a:solidFill>
                  <a:srgbClr val="000000"/>
                </a:solidFill>
                <a:effectLst/>
                <a:latin typeface="Helvetica" panose="020B0604020202020204" pitchFamily="34" charset="0"/>
                <a:hlinkClick r:id="rId3"/>
              </a:rPr>
              <a:t>exposition</a:t>
            </a:r>
            <a:r>
              <a:rPr lang="en-US" b="0" i="0" dirty="0">
                <a:solidFill>
                  <a:srgbClr val="000000"/>
                </a:solidFill>
                <a:effectLst/>
                <a:latin typeface="Helvetica" panose="020B0604020202020204" pitchFamily="34" charset="0"/>
              </a:rPr>
              <a:t>. </a:t>
            </a:r>
          </a:p>
          <a:p>
            <a:pPr algn="l" fontAlgn="base">
              <a:buFont typeface="+mj-lt"/>
              <a:buNone/>
            </a:pPr>
            <a:r>
              <a:rPr lang="en-US" b="0" i="0" dirty="0">
                <a:solidFill>
                  <a:srgbClr val="000000"/>
                </a:solidFill>
                <a:effectLst/>
                <a:latin typeface="Helvetica" panose="020B0604020202020204" pitchFamily="34" charset="0"/>
              </a:rPr>
              <a:t>A fugue exposition begins with the introduction of its central melody, the subject. </a:t>
            </a:r>
          </a:p>
          <a:p>
            <a:pPr algn="l" fontAlgn="base">
              <a:buFont typeface="+mj-lt"/>
              <a:buNone/>
            </a:pPr>
            <a:endParaRPr lang="en-US" b="0" i="0" dirty="0">
              <a:solidFill>
                <a:srgbClr val="000000"/>
              </a:solidFill>
              <a:effectLst/>
              <a:latin typeface="Helvetica" panose="020B0604020202020204" pitchFamily="34" charset="0"/>
            </a:endParaRPr>
          </a:p>
          <a:p>
            <a:pPr algn="l" fontAlgn="base">
              <a:buFont typeface="+mj-lt"/>
              <a:buNone/>
            </a:pPr>
            <a:r>
              <a:rPr lang="en-US" b="0" i="0" dirty="0">
                <a:solidFill>
                  <a:srgbClr val="000000"/>
                </a:solidFill>
                <a:effectLst/>
                <a:latin typeface="Helvetica" panose="020B0604020202020204" pitchFamily="34" charset="0"/>
              </a:rPr>
              <a:t>The subject is the primary motif of the entire fugue and will be the template for other melodies.</a:t>
            </a:r>
          </a:p>
          <a:p>
            <a:pPr algn="l" fontAlgn="base">
              <a:buFont typeface="+mj-lt"/>
              <a:buNone/>
            </a:pPr>
            <a:r>
              <a:rPr lang="en-US" b="0" i="0" dirty="0">
                <a:solidFill>
                  <a:srgbClr val="000000"/>
                </a:solidFill>
                <a:effectLst/>
                <a:latin typeface="Helvetica" panose="020B0604020202020204" pitchFamily="34" charset="0"/>
              </a:rPr>
              <a:t>The subject can be played on any voice.</a:t>
            </a:r>
          </a:p>
          <a:p>
            <a:pPr algn="l" fontAlgn="base">
              <a:buFont typeface="+mj-lt"/>
              <a:buNone/>
            </a:pPr>
            <a:endParaRPr lang="en-US" b="0" i="0" dirty="0">
              <a:solidFill>
                <a:srgbClr val="000000"/>
              </a:solidFill>
              <a:effectLst/>
              <a:latin typeface="Helvetica" panose="020B0604020202020204" pitchFamily="34" charset="0"/>
            </a:endParaRPr>
          </a:p>
          <a:p>
            <a:pPr algn="l" fontAlgn="base">
              <a:buFont typeface="+mj-lt"/>
              <a:buNone/>
            </a:pPr>
            <a:r>
              <a:rPr lang="en-US" b="0" i="0" dirty="0">
                <a:solidFill>
                  <a:srgbClr val="000000"/>
                </a:solidFill>
                <a:effectLst/>
                <a:latin typeface="Helvetica" panose="020B0604020202020204" pitchFamily="34" charset="0"/>
              </a:rPr>
              <a:t> The subject is then followed by an answer, which is a near-exact copy of the subject that is played by a different voice in either the dominant or subdominant key. </a:t>
            </a:r>
          </a:p>
          <a:p>
            <a:pPr algn="l" fontAlgn="base">
              <a:buFont typeface="+mj-lt"/>
              <a:buNone/>
            </a:pPr>
            <a:r>
              <a:rPr lang="en-US" b="0" i="0" dirty="0">
                <a:solidFill>
                  <a:srgbClr val="000000"/>
                </a:solidFill>
                <a:effectLst/>
                <a:latin typeface="Helvetica" panose="020B0604020202020204" pitchFamily="34" charset="0"/>
              </a:rPr>
              <a:t>For instance, if the first voice plays the fugue's subject in C major, the second voice would play the answer in the key of either F major or G major.</a:t>
            </a:r>
          </a:p>
          <a:p>
            <a:pPr algn="l" fontAlgn="base">
              <a:buFont typeface="+mj-lt"/>
              <a:buAutoNum type="arabicPeriod"/>
            </a:pPr>
            <a:endParaRPr lang="en-US" b="0" i="0" dirty="0">
              <a:solidFill>
                <a:srgbClr val="000000"/>
              </a:solidFill>
              <a:effectLst/>
              <a:latin typeface="Helvetica" panose="020B0604020202020204" pitchFamily="34" charset="0"/>
            </a:endParaRPr>
          </a:p>
          <a:p>
            <a:pPr algn="l" fontAlgn="base">
              <a:buFont typeface="+mj-lt"/>
              <a:buNone/>
            </a:pPr>
            <a:r>
              <a:rPr lang="en-US" b="0" i="0" dirty="0">
                <a:solidFill>
                  <a:srgbClr val="444444"/>
                </a:solidFill>
                <a:effectLst/>
                <a:latin typeface="Raleway" panose="020B0604020202020204" pitchFamily="2" charset="0"/>
              </a:rPr>
              <a:t>An episode is a connecting passage of music in a fugue and is usually made up of the </a:t>
            </a:r>
            <a:r>
              <a:rPr lang="en-US" b="1" i="0" dirty="0">
                <a:solidFill>
                  <a:srgbClr val="444444"/>
                </a:solidFill>
                <a:effectLst/>
                <a:latin typeface="Raleway" panose="020B0604020202020204" pitchFamily="2" charset="0"/>
              </a:rPr>
              <a:t>development of the music</a:t>
            </a:r>
            <a:r>
              <a:rPr lang="en-US" b="0" i="0" dirty="0">
                <a:solidFill>
                  <a:srgbClr val="444444"/>
                </a:solidFill>
                <a:effectLst/>
                <a:latin typeface="Raleway" panose="020B0604020202020204" pitchFamily="2" charset="0"/>
              </a:rPr>
              <a:t> that has already been heard in the Exposition.</a:t>
            </a:r>
          </a:p>
          <a:p>
            <a:pPr algn="l" fontAlgn="base">
              <a:buFont typeface="+mj-lt"/>
              <a:buAutoNum type="arabicPeriod"/>
            </a:pPr>
            <a:endParaRPr lang="en-US" b="0" i="0" dirty="0">
              <a:solidFill>
                <a:srgbClr val="444444"/>
              </a:solidFill>
              <a:effectLst/>
              <a:latin typeface="Raleway" panose="020B0604020202020204" pitchFamily="2" charset="0"/>
            </a:endParaRPr>
          </a:p>
          <a:p>
            <a:pPr algn="l" fontAlgn="base">
              <a:buFont typeface="+mj-lt"/>
              <a:buNone/>
            </a:pPr>
            <a:r>
              <a:rPr lang="en-US" b="0" i="0" dirty="0">
                <a:solidFill>
                  <a:srgbClr val="444444"/>
                </a:solidFill>
                <a:effectLst/>
                <a:latin typeface="Raleway" panose="020B0604020202020204" pitchFamily="2" charset="0"/>
              </a:rPr>
              <a:t>The Coda is he </a:t>
            </a:r>
            <a:r>
              <a:rPr lang="en-US" b="1" i="0" dirty="0">
                <a:solidFill>
                  <a:srgbClr val="444444"/>
                </a:solidFill>
                <a:effectLst/>
                <a:latin typeface="Raleway" pitchFamily="2" charset="0"/>
              </a:rPr>
              <a:t>final section of music</a:t>
            </a:r>
            <a:r>
              <a:rPr lang="en-US" b="0" i="0" dirty="0">
                <a:solidFill>
                  <a:srgbClr val="444444"/>
                </a:solidFill>
                <a:effectLst/>
                <a:latin typeface="Raleway" pitchFamily="2" charset="0"/>
              </a:rPr>
              <a:t> whose primary aim is to move the piece to an appropriate conclusion</a:t>
            </a:r>
          </a:p>
          <a:p>
            <a:pPr algn="l" fontAlgn="base">
              <a:buFont typeface="+mj-lt"/>
              <a:buNone/>
            </a:pPr>
            <a:endParaRPr lang="en-US" b="0" i="0" dirty="0">
              <a:solidFill>
                <a:srgbClr val="444444"/>
              </a:solidFill>
              <a:effectLst/>
              <a:latin typeface="Raleway" pitchFamily="2" charset="0"/>
            </a:endParaRPr>
          </a:p>
          <a:p>
            <a:pPr algn="l" fontAlgn="base">
              <a:buFont typeface="+mj-lt"/>
              <a:buNone/>
            </a:pPr>
            <a:endParaRPr lang="en-US" b="0" i="0" dirty="0">
              <a:solidFill>
                <a:srgbClr val="444444"/>
              </a:solidFill>
              <a:effectLst/>
              <a:latin typeface="Raleway" pitchFamily="2" charset="0"/>
            </a:endParaRPr>
          </a:p>
          <a:p>
            <a:pPr algn="l" fontAlgn="base">
              <a:buFont typeface="+mj-lt"/>
              <a:buNone/>
            </a:pPr>
            <a:endParaRPr lang="en-US" b="0" i="0" dirty="0">
              <a:solidFill>
                <a:srgbClr val="444444"/>
              </a:solidFill>
              <a:effectLst/>
              <a:latin typeface="Raleway" pitchFamily="2" charset="0"/>
            </a:endParaRPr>
          </a:p>
          <a:p>
            <a:pPr algn="l" fontAlgn="base">
              <a:buFont typeface="+mj-lt"/>
              <a:buNone/>
            </a:pPr>
            <a:endParaRPr lang="en-US" b="0" i="0" dirty="0">
              <a:solidFill>
                <a:srgbClr val="444444"/>
              </a:solidFill>
              <a:effectLst/>
              <a:latin typeface="Raleway" pitchFamily="2" charset="0"/>
            </a:endParaRPr>
          </a:p>
          <a:p>
            <a:pPr algn="l" fontAlgn="base">
              <a:buFont typeface="+mj-lt"/>
              <a:buNone/>
            </a:pPr>
            <a:endParaRPr lang="en-US" b="0" i="0" dirty="0">
              <a:solidFill>
                <a:srgbClr val="444444"/>
              </a:solidFill>
              <a:effectLst/>
              <a:latin typeface="Raleway" pitchFamily="2" charset="0"/>
            </a:endParaRPr>
          </a:p>
          <a:p>
            <a:pPr algn="l" fontAlgn="base">
              <a:buFont typeface="+mj-lt"/>
              <a:buNone/>
            </a:pPr>
            <a:endParaRPr lang="en-US" b="0" i="0" dirty="0">
              <a:solidFill>
                <a:srgbClr val="000000"/>
              </a:solidFill>
              <a:effectLst/>
              <a:latin typeface="Helvetica" panose="020B0604020202020204" pitchFamily="34" charset="0"/>
            </a:endParaRPr>
          </a:p>
          <a:p>
            <a:pPr algn="l" fontAlgn="base">
              <a:buFont typeface="+mj-lt"/>
              <a:buNone/>
            </a:pPr>
            <a:r>
              <a:rPr lang="en-US" b="0" i="0" dirty="0">
                <a:solidFill>
                  <a:srgbClr val="000000"/>
                </a:solidFill>
                <a:effectLst/>
                <a:latin typeface="Helvetica" panose="020B0604020202020204" pitchFamily="34" charset="0"/>
              </a:rPr>
              <a:t> If an answer contains the exact same melody as the subject (just played in a different key), it is known as a "real answer." If the answer is slightly altered to account for the new key, it is called a "tonal answer." The answer can be contrapuntally accompanied by a new melody called the countersubject.</a:t>
            </a:r>
          </a:p>
          <a:p>
            <a:pPr algn="l" fontAlgn="base">
              <a:buFont typeface="+mj-lt"/>
              <a:buNone/>
            </a:pPr>
            <a:endParaRPr lang="en-US" b="0" i="0" dirty="0">
              <a:solidFill>
                <a:srgbClr val="000000"/>
              </a:solidFill>
              <a:effectLst/>
              <a:latin typeface="Helvetica" panose="020B0604020202020204" pitchFamily="34" charset="0"/>
            </a:endParaRPr>
          </a:p>
          <a:p>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7</a:t>
            </a:fld>
            <a:endParaRPr lang="en-IN"/>
          </a:p>
        </p:txBody>
      </p:sp>
    </p:spTree>
    <p:extLst>
      <p:ext uri="{BB962C8B-B14F-4D97-AF65-F5344CB8AC3E}">
        <p14:creationId xmlns:p14="http://schemas.microsoft.com/office/powerpoint/2010/main" val="304987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have covered the topics required,</a:t>
            </a:r>
          </a:p>
          <a:p>
            <a:r>
              <a:rPr lang="en-US" dirty="0"/>
              <a:t>Let us look at the method to generate variations,</a:t>
            </a:r>
          </a:p>
          <a:p>
            <a:endParaRPr lang="en-US" dirty="0"/>
          </a:p>
          <a:p>
            <a:r>
              <a:rPr lang="en-US" dirty="0"/>
              <a:t>The first step is to couple two Lorenz attractors and let them synchronize.</a:t>
            </a:r>
          </a:p>
          <a:p>
            <a:r>
              <a:rPr lang="en-US" dirty="0"/>
              <a:t>Now, we do the chaotic mapping of two voices of fugue separately onto the attractors, the same as Diana Dabby’s work.</a:t>
            </a:r>
          </a:p>
          <a:p>
            <a:r>
              <a:rPr lang="en-US" dirty="0"/>
              <a:t>Now we introduce a perturbation, i.e. changing the state, in any of the systems, either randomly or nearest neighbor technique.</a:t>
            </a:r>
          </a:p>
          <a:p>
            <a:r>
              <a:rPr lang="en-US" dirty="0"/>
              <a:t>The coupling guarantees that the systems evolve to synchronization again over some time.</a:t>
            </a:r>
          </a:p>
          <a:p>
            <a:r>
              <a:rPr lang="en-US" dirty="0"/>
              <a:t>So, during this phase of asynchronization, we capture the variants from the two attractors and the combined music is the variant.</a:t>
            </a:r>
          </a:p>
          <a:p>
            <a:endParaRPr lang="en-US" dirty="0"/>
          </a:p>
          <a:p>
            <a:r>
              <a:rPr lang="en-US" dirty="0"/>
              <a:t>The synchronization safeguards the originality of the structure of the fugue to some extent and this is the purpose of coupling.</a:t>
            </a:r>
          </a:p>
          <a:p>
            <a:endParaRPr lang="en-US" dirty="0"/>
          </a:p>
          <a:p>
            <a:r>
              <a:rPr lang="en-US" dirty="0"/>
              <a:t>Ideally, I would like the evaluation done using fugue theory but have resorted to a survey-based study due to time constraints.</a:t>
            </a:r>
          </a:p>
          <a:p>
            <a:endParaRPr lang="en-US" dirty="0"/>
          </a:p>
          <a:p>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8</a:t>
            </a:fld>
            <a:endParaRPr lang="en-IN"/>
          </a:p>
        </p:txBody>
      </p:sp>
    </p:spTree>
    <p:extLst>
      <p:ext uri="{BB962C8B-B14F-4D97-AF65-F5344CB8AC3E}">
        <p14:creationId xmlns:p14="http://schemas.microsoft.com/office/powerpoint/2010/main" val="15829570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have used two Lorenz systems which are coupled using master-slave configuration to generate music variations for this project. Here the x-coordinate of the first system is tied to the other system.</a:t>
            </a:r>
          </a:p>
          <a:p>
            <a:endParaRPr lang="en-IN" dirty="0"/>
          </a:p>
        </p:txBody>
      </p:sp>
      <p:sp>
        <p:nvSpPr>
          <p:cNvPr id="4" name="Slide Number Placeholder 3"/>
          <p:cNvSpPr>
            <a:spLocks noGrp="1"/>
          </p:cNvSpPr>
          <p:nvPr>
            <p:ph type="sldNum" sz="quarter" idx="5"/>
          </p:nvPr>
        </p:nvSpPr>
        <p:spPr/>
        <p:txBody>
          <a:bodyPr/>
          <a:lstStyle/>
          <a:p>
            <a:fld id="{D90A2F15-533C-4040-8D41-B7D67680D26B}" type="slidenum">
              <a:rPr lang="en-IN" smtClean="0"/>
              <a:t>9</a:t>
            </a:fld>
            <a:endParaRPr lang="en-IN"/>
          </a:p>
        </p:txBody>
      </p:sp>
    </p:spTree>
    <p:extLst>
      <p:ext uri="{BB962C8B-B14F-4D97-AF65-F5344CB8AC3E}">
        <p14:creationId xmlns:p14="http://schemas.microsoft.com/office/powerpoint/2010/main" val="3230676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CCD00-E96E-AAA7-B484-A112C7CB0A3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A87BC0C-46F0-CEFA-62CE-DDAA4164F8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8ED89B4-A5BB-AC00-324D-A3B64E3BDA82}"/>
              </a:ext>
            </a:extLst>
          </p:cNvPr>
          <p:cNvSpPr>
            <a:spLocks noGrp="1"/>
          </p:cNvSpPr>
          <p:nvPr>
            <p:ph type="dt" sz="half" idx="10"/>
          </p:nvPr>
        </p:nvSpPr>
        <p:spPr/>
        <p:txBody>
          <a:bodyPr/>
          <a:lstStyle/>
          <a:p>
            <a:fld id="{12241623-A064-4BED-B073-BA4D61433402}" type="datetime1">
              <a:rPr lang="en-US" smtClean="0"/>
              <a:t>8/30/2023</a:t>
            </a:fld>
            <a:endParaRPr lang="en-US" dirty="0"/>
          </a:p>
        </p:txBody>
      </p:sp>
      <p:sp>
        <p:nvSpPr>
          <p:cNvPr id="5" name="Footer Placeholder 4">
            <a:extLst>
              <a:ext uri="{FF2B5EF4-FFF2-40B4-BE49-F238E27FC236}">
                <a16:creationId xmlns:a16="http://schemas.microsoft.com/office/drawing/2014/main" id="{3FE2E43A-C61A-AD3C-0801-0A3B57A90D8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6472590-7E5C-CBE0-253B-096D4FF7E129}"/>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166131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31F18-A711-97D8-2805-D9FBA7EA2A8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E76481E-F13C-12A6-8C67-FA353F67AF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84C89EF-F9E9-80D1-4EEE-167AACFD6650}"/>
              </a:ext>
            </a:extLst>
          </p:cNvPr>
          <p:cNvSpPr>
            <a:spLocks noGrp="1"/>
          </p:cNvSpPr>
          <p:nvPr>
            <p:ph type="dt" sz="half" idx="10"/>
          </p:nvPr>
        </p:nvSpPr>
        <p:spPr/>
        <p:txBody>
          <a:bodyPr/>
          <a:lstStyle/>
          <a:p>
            <a:fld id="{6F86ED0C-1DA7-41F0-94CF-6218B1FEDFF1}" type="datetime1">
              <a:rPr lang="en-US" smtClean="0"/>
              <a:t>8/30/2023</a:t>
            </a:fld>
            <a:endParaRPr lang="en-US" dirty="0"/>
          </a:p>
        </p:txBody>
      </p:sp>
      <p:sp>
        <p:nvSpPr>
          <p:cNvPr id="5" name="Footer Placeholder 4">
            <a:extLst>
              <a:ext uri="{FF2B5EF4-FFF2-40B4-BE49-F238E27FC236}">
                <a16:creationId xmlns:a16="http://schemas.microsoft.com/office/drawing/2014/main" id="{6A752DE9-22D5-DAA9-2573-569DED390F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09C7A20-C468-DF46-BD22-4A40E70CB8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960209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68CCB-CDDC-54FF-5717-C5EDB6C16D1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FD8F1B3-CB27-67A9-7E34-69839939256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050A430-D115-7A1F-F8DF-4A01F0ED7EF4}"/>
              </a:ext>
            </a:extLst>
          </p:cNvPr>
          <p:cNvSpPr>
            <a:spLocks noGrp="1"/>
          </p:cNvSpPr>
          <p:nvPr>
            <p:ph type="dt" sz="half" idx="10"/>
          </p:nvPr>
        </p:nvSpPr>
        <p:spPr/>
        <p:txBody>
          <a:bodyPr/>
          <a:lstStyle/>
          <a:p>
            <a:fld id="{EECF02AB-6034-4B88-BC5A-7C17CB0EF809}" type="datetime1">
              <a:rPr lang="en-US" smtClean="0"/>
              <a:t>8/30/2023</a:t>
            </a:fld>
            <a:endParaRPr lang="en-US" dirty="0"/>
          </a:p>
        </p:txBody>
      </p:sp>
      <p:sp>
        <p:nvSpPr>
          <p:cNvPr id="5" name="Footer Placeholder 4">
            <a:extLst>
              <a:ext uri="{FF2B5EF4-FFF2-40B4-BE49-F238E27FC236}">
                <a16:creationId xmlns:a16="http://schemas.microsoft.com/office/drawing/2014/main" id="{932A1CCB-F4D5-13C5-AAC9-46A9EC84AB1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FBD8B49-1B30-4499-8612-40F9A19F9648}"/>
              </a:ext>
            </a:extLst>
          </p:cNvPr>
          <p:cNvSpPr>
            <a:spLocks noGrp="1"/>
          </p:cNvSpPr>
          <p:nvPr>
            <p:ph type="sldNum" sz="quarter" idx="12"/>
          </p:nvPr>
        </p:nvSpPr>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379224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3FE2D-560C-CA3F-03CA-DF680B0B973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7C393A5-CE5C-A937-6D57-4CEF522D3F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970892-AC1D-4E28-32FD-312EE9E7D280}"/>
              </a:ext>
            </a:extLst>
          </p:cNvPr>
          <p:cNvSpPr>
            <a:spLocks noGrp="1"/>
          </p:cNvSpPr>
          <p:nvPr>
            <p:ph type="dt" sz="half" idx="10"/>
          </p:nvPr>
        </p:nvSpPr>
        <p:spPr/>
        <p:txBody>
          <a:bodyPr/>
          <a:lstStyle/>
          <a:p>
            <a:fld id="{22F3E5F3-28EE-488F-BD53-B744C06C3DEC}" type="datetime1">
              <a:rPr lang="en-US" smtClean="0"/>
              <a:t>8/30/2023</a:t>
            </a:fld>
            <a:endParaRPr lang="en-US" dirty="0"/>
          </a:p>
        </p:txBody>
      </p:sp>
      <p:sp>
        <p:nvSpPr>
          <p:cNvPr id="5" name="Footer Placeholder 4">
            <a:extLst>
              <a:ext uri="{FF2B5EF4-FFF2-40B4-BE49-F238E27FC236}">
                <a16:creationId xmlns:a16="http://schemas.microsoft.com/office/drawing/2014/main" id="{E0A00D06-7B57-96AB-3858-59E176A8169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B0B8A84-AED4-706B-8BA1-C9011B086F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050924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05BB6-87BA-61AB-F3D1-6EAAA974725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FAE9F9F-2CED-B1D0-ED3F-53910287E4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AD1E14-C9FC-3D07-4DAB-18CFDEB7C5F9}"/>
              </a:ext>
            </a:extLst>
          </p:cNvPr>
          <p:cNvSpPr>
            <a:spLocks noGrp="1"/>
          </p:cNvSpPr>
          <p:nvPr>
            <p:ph type="dt" sz="half" idx="10"/>
          </p:nvPr>
        </p:nvSpPr>
        <p:spPr/>
        <p:txBody>
          <a:bodyPr/>
          <a:lstStyle/>
          <a:p>
            <a:fld id="{E72EB70D-CD01-44DA-83B3-8FEB3383D307}" type="datetime1">
              <a:rPr lang="en-US" smtClean="0"/>
              <a:t>8/30/2023</a:t>
            </a:fld>
            <a:endParaRPr lang="en-US" dirty="0"/>
          </a:p>
        </p:txBody>
      </p:sp>
      <p:sp>
        <p:nvSpPr>
          <p:cNvPr id="5" name="Footer Placeholder 4">
            <a:extLst>
              <a:ext uri="{FF2B5EF4-FFF2-40B4-BE49-F238E27FC236}">
                <a16:creationId xmlns:a16="http://schemas.microsoft.com/office/drawing/2014/main" id="{87E014F7-A14A-0274-B29D-94D6128A760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B6778BC-064C-76B8-D2C1-5FBB21765B8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506475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6103A-E77E-97DE-5266-4F28BC4345A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354F00F-7FED-F8B9-49A6-C565EB1FF4E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B81B996-ACD4-E288-906D-09AAD87DDE8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10D9020-441C-68FC-5A53-F62CE1AC4D7C}"/>
              </a:ext>
            </a:extLst>
          </p:cNvPr>
          <p:cNvSpPr>
            <a:spLocks noGrp="1"/>
          </p:cNvSpPr>
          <p:nvPr>
            <p:ph type="dt" sz="half" idx="10"/>
          </p:nvPr>
        </p:nvSpPr>
        <p:spPr/>
        <p:txBody>
          <a:bodyPr/>
          <a:lstStyle/>
          <a:p>
            <a:fld id="{D0158CFD-9357-46BE-A189-D637A67C8730}" type="datetime1">
              <a:rPr lang="en-US" smtClean="0"/>
              <a:t>8/30/2023</a:t>
            </a:fld>
            <a:endParaRPr lang="en-US" dirty="0"/>
          </a:p>
        </p:txBody>
      </p:sp>
      <p:sp>
        <p:nvSpPr>
          <p:cNvPr id="6" name="Footer Placeholder 5">
            <a:extLst>
              <a:ext uri="{FF2B5EF4-FFF2-40B4-BE49-F238E27FC236}">
                <a16:creationId xmlns:a16="http://schemas.microsoft.com/office/drawing/2014/main" id="{AC786B79-D248-6DB1-D118-CAC662DEADB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2996DA8-3DA6-F32D-BC48-647BB321B3C1}"/>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4982101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329D6-B542-8F27-89DE-5C297C025FC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1230C20-E9B8-76CC-2885-92778CE354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CE9F96-C34F-4C57-A049-058372AFC94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4779371-CD1C-D5C5-50E4-699DF422E7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E2DCDF4-651B-D41C-F0A3-2AE4FD9F6A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2EA1A5D-87E4-B81D-40DA-732927C29FA4}"/>
              </a:ext>
            </a:extLst>
          </p:cNvPr>
          <p:cNvSpPr>
            <a:spLocks noGrp="1"/>
          </p:cNvSpPr>
          <p:nvPr>
            <p:ph type="dt" sz="half" idx="10"/>
          </p:nvPr>
        </p:nvSpPr>
        <p:spPr/>
        <p:txBody>
          <a:bodyPr/>
          <a:lstStyle/>
          <a:p>
            <a:fld id="{7B4742EE-B331-4632-BD10-A82FED6B6FC0}" type="datetime1">
              <a:rPr lang="en-US" smtClean="0"/>
              <a:t>8/30/2023</a:t>
            </a:fld>
            <a:endParaRPr lang="en-US" dirty="0"/>
          </a:p>
        </p:txBody>
      </p:sp>
      <p:sp>
        <p:nvSpPr>
          <p:cNvPr id="8" name="Footer Placeholder 7">
            <a:extLst>
              <a:ext uri="{FF2B5EF4-FFF2-40B4-BE49-F238E27FC236}">
                <a16:creationId xmlns:a16="http://schemas.microsoft.com/office/drawing/2014/main" id="{40C4D696-9C87-0FE6-3FCB-821C7C52AAB2}"/>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8E7292AC-ADAB-0961-72E1-9A02EA8EA7B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1234006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5B1AE-24AF-7876-DEF8-5CA9B970BEC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981D34B-30E3-DD6C-1E2B-55FB9C1B785B}"/>
              </a:ext>
            </a:extLst>
          </p:cNvPr>
          <p:cNvSpPr>
            <a:spLocks noGrp="1"/>
          </p:cNvSpPr>
          <p:nvPr>
            <p:ph type="dt" sz="half" idx="10"/>
          </p:nvPr>
        </p:nvSpPr>
        <p:spPr/>
        <p:txBody>
          <a:bodyPr/>
          <a:lstStyle/>
          <a:p>
            <a:fld id="{451BA835-D13F-49F4-8F11-5D576AC65FAD}" type="datetime1">
              <a:rPr lang="en-US" smtClean="0"/>
              <a:t>8/30/2023</a:t>
            </a:fld>
            <a:endParaRPr lang="en-US" dirty="0"/>
          </a:p>
        </p:txBody>
      </p:sp>
      <p:sp>
        <p:nvSpPr>
          <p:cNvPr id="4" name="Footer Placeholder 3">
            <a:extLst>
              <a:ext uri="{FF2B5EF4-FFF2-40B4-BE49-F238E27FC236}">
                <a16:creationId xmlns:a16="http://schemas.microsoft.com/office/drawing/2014/main" id="{45737C40-08BD-8DED-2806-32E3F85E5F9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38AEF3E-5CB1-AD12-715F-FD9D60F6C51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085019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8FA3C3-7B2E-50EE-9F98-F190A049089F}"/>
              </a:ext>
            </a:extLst>
          </p:cNvPr>
          <p:cNvSpPr>
            <a:spLocks noGrp="1"/>
          </p:cNvSpPr>
          <p:nvPr>
            <p:ph type="dt" sz="half" idx="10"/>
          </p:nvPr>
        </p:nvSpPr>
        <p:spPr/>
        <p:txBody>
          <a:bodyPr/>
          <a:lstStyle/>
          <a:p>
            <a:fld id="{ADBD1799-ACB5-4CB2-86A2-5C574F1C8706}" type="datetime1">
              <a:rPr lang="en-US" smtClean="0"/>
              <a:t>8/30/2023</a:t>
            </a:fld>
            <a:endParaRPr lang="en-US" dirty="0"/>
          </a:p>
        </p:txBody>
      </p:sp>
      <p:sp>
        <p:nvSpPr>
          <p:cNvPr id="3" name="Footer Placeholder 2">
            <a:extLst>
              <a:ext uri="{FF2B5EF4-FFF2-40B4-BE49-F238E27FC236}">
                <a16:creationId xmlns:a16="http://schemas.microsoft.com/office/drawing/2014/main" id="{C3DA6637-5739-535B-6076-42E741BEC4AA}"/>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1776A41-850E-A67D-413A-C98211BEF220}"/>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752645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55CBB-1BF6-8F3F-F5E4-6160BCC92F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54EC651-D158-375B-460E-A8F9FDF4D2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53F6AC8-A0EE-F99B-5699-7912B454F3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924973-B4EB-001D-153B-C139186B9383}"/>
              </a:ext>
            </a:extLst>
          </p:cNvPr>
          <p:cNvSpPr>
            <a:spLocks noGrp="1"/>
          </p:cNvSpPr>
          <p:nvPr>
            <p:ph type="dt" sz="half" idx="10"/>
          </p:nvPr>
        </p:nvSpPr>
        <p:spPr/>
        <p:txBody>
          <a:bodyPr/>
          <a:lstStyle/>
          <a:p>
            <a:fld id="{ED5DD0D6-7A82-473E-879B-C6ECD6CCCFEC}" type="datetime1">
              <a:rPr lang="en-US" smtClean="0"/>
              <a:t>8/30/2023</a:t>
            </a:fld>
            <a:endParaRPr lang="en-US" dirty="0"/>
          </a:p>
        </p:txBody>
      </p:sp>
      <p:sp>
        <p:nvSpPr>
          <p:cNvPr id="6" name="Footer Placeholder 5">
            <a:extLst>
              <a:ext uri="{FF2B5EF4-FFF2-40B4-BE49-F238E27FC236}">
                <a16:creationId xmlns:a16="http://schemas.microsoft.com/office/drawing/2014/main" id="{6F9208AE-F919-1A8D-D228-A12D744FB47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BFF5ECE-FB66-8CEC-F722-02A2078826A6}"/>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5530522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3CFA1-6140-CEB3-3071-312B59A211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2C7341C-6B54-C3A8-1006-7437B16C65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87FD793D-EBC9-713A-ED33-1331656340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ABD008-265F-3FB7-2C71-3FE690DEA498}"/>
              </a:ext>
            </a:extLst>
          </p:cNvPr>
          <p:cNvSpPr>
            <a:spLocks noGrp="1"/>
          </p:cNvSpPr>
          <p:nvPr>
            <p:ph type="dt" sz="half" idx="10"/>
          </p:nvPr>
        </p:nvSpPr>
        <p:spPr/>
        <p:txBody>
          <a:bodyPr/>
          <a:lstStyle/>
          <a:p>
            <a:fld id="{D4605E03-BC17-41A7-854C-DFAB672737DC}" type="datetime1">
              <a:rPr lang="en-US" smtClean="0"/>
              <a:t>8/30/2023</a:t>
            </a:fld>
            <a:endParaRPr lang="en-US" dirty="0"/>
          </a:p>
        </p:txBody>
      </p:sp>
      <p:sp>
        <p:nvSpPr>
          <p:cNvPr id="6" name="Footer Placeholder 5">
            <a:extLst>
              <a:ext uri="{FF2B5EF4-FFF2-40B4-BE49-F238E27FC236}">
                <a16:creationId xmlns:a16="http://schemas.microsoft.com/office/drawing/2014/main" id="{41AFE50E-8EB9-BE73-B98E-84A1162BCFA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2386DEF-25B9-0259-C344-B18D70979759}"/>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968710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9ADDED-F341-9B8E-C780-4FFEC07CFA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E88DE26-B7E5-FD16-47BE-782C782EA0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0209DB-6641-A94C-CC6A-EAA8F277FDF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408324-A84C-4A45-93B6-78D079CCE772}" type="datetime1">
              <a:rPr lang="en-US" smtClean="0"/>
              <a:t>8/30/2023</a:t>
            </a:fld>
            <a:endParaRPr lang="en-US" dirty="0"/>
          </a:p>
        </p:txBody>
      </p:sp>
      <p:sp>
        <p:nvSpPr>
          <p:cNvPr id="5" name="Footer Placeholder 4">
            <a:extLst>
              <a:ext uri="{FF2B5EF4-FFF2-40B4-BE49-F238E27FC236}">
                <a16:creationId xmlns:a16="http://schemas.microsoft.com/office/drawing/2014/main" id="{463FD0DC-7E3E-E13C-6670-7A7EFA0E7D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766A655-4AA9-5A42-8038-018AFD1DB9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318158233"/>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gowri.kurapati@colorado.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audio" Target="../media/media4.mp3"/><Relationship Id="rId3" Type="http://schemas.microsoft.com/office/2007/relationships/media" Target="../media/media2.mp3"/><Relationship Id="rId7" Type="http://schemas.microsoft.com/office/2007/relationships/media" Target="../media/media4.mp3"/><Relationship Id="rId12" Type="http://schemas.openxmlformats.org/officeDocument/2006/relationships/image" Target="../media/image13.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audio" Target="../media/media3.mp3"/><Relationship Id="rId11" Type="http://schemas.openxmlformats.org/officeDocument/2006/relationships/hyperlink" Target="https://imslp.org/wiki/Category:Bach,_Johann_Sebastian" TargetMode="External"/><Relationship Id="rId5" Type="http://schemas.microsoft.com/office/2007/relationships/media" Target="../media/media3.mp3"/><Relationship Id="rId10" Type="http://schemas.openxmlformats.org/officeDocument/2006/relationships/notesSlide" Target="../notesSlides/notesSlide10.xml"/><Relationship Id="rId4" Type="http://schemas.openxmlformats.org/officeDocument/2006/relationships/audio" Target="../media/media2.mp3"/><Relationship Id="rId9"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4.sv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4.sv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6.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 Id="rId9" Type="http://schemas.openxmlformats.org/officeDocument/2006/relationships/image" Target="../media/image29.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6.sv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EADCAF8-8823-4E89-8612-21029831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8CA07B2-0819-4B62-9425-7A52BBDD7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nvGrpSpPr>
          <p:cNvPr id="12" name="Group 11">
            <a:extLst>
              <a:ext uri="{FF2B5EF4-FFF2-40B4-BE49-F238E27FC236}">
                <a16:creationId xmlns:a16="http://schemas.microsoft.com/office/drawing/2014/main" id="{DA02BEE4-A5D4-40AF-882D-49D34B086F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p:grpSpPr>
        <p:sp>
          <p:nvSpPr>
            <p:cNvPr id="13" name="Freeform: Shape 12">
              <a:extLst>
                <a:ext uri="{FF2B5EF4-FFF2-40B4-BE49-F238E27FC236}">
                  <a16:creationId xmlns:a16="http://schemas.microsoft.com/office/drawing/2014/main" id="{0F5843EB-154F-4459-8954-BB1DF64BB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75905135-55D9-431B-8D5A-4C5C92B1F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B732812-A0BB-4324-B390-DFEF26C109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01FEC055-6F76-4E20-BC93-76C2F58EAF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D74CD21D-122E-4F3D-82AF-F4A37C278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5A7FF51F-3820-41BE-8690-7E758ECFA7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gradFill>
              <a:gsLst>
                <a:gs pos="813">
                  <a:schemeClr val="bg1">
                    <a:alpha val="41000"/>
                  </a:schemeClr>
                </a:gs>
                <a:gs pos="20000">
                  <a:schemeClr val="accent5">
                    <a:lumMod val="85000"/>
                    <a:alpha val="56000"/>
                  </a:schemeClr>
                </a:gs>
                <a:gs pos="44000">
                  <a:schemeClr val="accent6">
                    <a:lumMod val="40000"/>
                    <a:lumOff val="60000"/>
                    <a:alpha val="57000"/>
                  </a:schemeClr>
                </a:gs>
                <a:gs pos="100000">
                  <a:schemeClr val="bg1">
                    <a:alpha val="59000"/>
                  </a:schemeClr>
                </a:gs>
                <a:gs pos="74000">
                  <a:schemeClr val="accent1">
                    <a:lumMod val="91000"/>
                    <a:lumOff val="9000"/>
                    <a:alpha val="34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85EAD889-EA4D-485F-BA9C-F6473A432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a:extLst>
              <a:ext uri="{FF2B5EF4-FFF2-40B4-BE49-F238E27FC236}">
                <a16:creationId xmlns:a16="http://schemas.microsoft.com/office/drawing/2014/main" id="{0995A98A-3E79-1A03-28FA-5432D44229D8}"/>
              </a:ext>
            </a:extLst>
          </p:cNvPr>
          <p:cNvSpPr>
            <a:spLocks noGrp="1"/>
          </p:cNvSpPr>
          <p:nvPr>
            <p:ph type="ctrTitle"/>
          </p:nvPr>
        </p:nvSpPr>
        <p:spPr>
          <a:xfrm>
            <a:off x="704850" y="2076450"/>
            <a:ext cx="9065550" cy="1026718"/>
          </a:xfrm>
        </p:spPr>
        <p:txBody>
          <a:bodyPr>
            <a:normAutofit fontScale="90000"/>
          </a:bodyPr>
          <a:lstStyle/>
          <a:p>
            <a:r>
              <a:rPr lang="en-US" sz="3300" b="0" i="0" dirty="0">
                <a:solidFill>
                  <a:schemeClr val="tx2"/>
                </a:solidFill>
                <a:effectLst/>
                <a:latin typeface="Avenir Next LT Pro Demi" panose="020B0604020202020204" pitchFamily="34" charset="0"/>
              </a:rPr>
              <a:t>Generating Variations of Fugues using Chaotic Mapping onto Coupled Lorenz Attractors</a:t>
            </a:r>
            <a:endParaRPr lang="en-IN" sz="3300" dirty="0">
              <a:solidFill>
                <a:schemeClr val="tx2"/>
              </a:solidFill>
              <a:latin typeface="Avenir Next LT Pro Demi" panose="020B0604020202020204" pitchFamily="34" charset="0"/>
            </a:endParaRPr>
          </a:p>
        </p:txBody>
      </p:sp>
      <p:sp>
        <p:nvSpPr>
          <p:cNvPr id="3" name="Subtitle 2">
            <a:extLst>
              <a:ext uri="{FF2B5EF4-FFF2-40B4-BE49-F238E27FC236}">
                <a16:creationId xmlns:a16="http://schemas.microsoft.com/office/drawing/2014/main" id="{FBA80C8F-3496-9BA0-B031-FF53FDCCF1C0}"/>
              </a:ext>
            </a:extLst>
          </p:cNvPr>
          <p:cNvSpPr>
            <a:spLocks noGrp="1"/>
          </p:cNvSpPr>
          <p:nvPr>
            <p:ph type="subTitle" idx="1"/>
          </p:nvPr>
        </p:nvSpPr>
        <p:spPr>
          <a:xfrm>
            <a:off x="4457745" y="4020167"/>
            <a:ext cx="6105194" cy="1026718"/>
          </a:xfrm>
        </p:spPr>
        <p:txBody>
          <a:bodyPr>
            <a:noAutofit/>
          </a:bodyPr>
          <a:lstStyle/>
          <a:p>
            <a:pPr algn="l" rtl="0">
              <a:spcBef>
                <a:spcPts val="800"/>
              </a:spcBef>
              <a:spcAft>
                <a:spcPts val="0"/>
              </a:spcAft>
            </a:pPr>
            <a:r>
              <a:rPr lang="en-IN" sz="1800" b="1" i="0" u="none" strike="noStrike" dirty="0">
                <a:solidFill>
                  <a:srgbClr val="000000"/>
                </a:solidFill>
                <a:effectLst/>
                <a:latin typeface="Abadi Extra Light" panose="020B0604020202020204" pitchFamily="34" charset="0"/>
              </a:rPr>
              <a:t>Gowri Shankar Raju Kurapati (</a:t>
            </a:r>
            <a:r>
              <a:rPr lang="en-IN" sz="1800" b="1" i="0" u="sng" strike="noStrike" dirty="0">
                <a:solidFill>
                  <a:srgbClr val="607D8B"/>
                </a:solidFill>
                <a:effectLst/>
                <a:latin typeface="Abadi Extra Light" panose="020B0604020202020204" pitchFamily="34" charset="0"/>
                <a:hlinkClick r:id="rId3"/>
              </a:rPr>
              <a:t>gowri.kurapati@colorado.edu</a:t>
            </a:r>
            <a:r>
              <a:rPr lang="en-IN" sz="1800" b="1" i="0" u="none" strike="noStrike" dirty="0">
                <a:solidFill>
                  <a:srgbClr val="000000"/>
                </a:solidFill>
                <a:effectLst/>
                <a:latin typeface="Abadi Extra Light" panose="020B0604020202020204" pitchFamily="34" charset="0"/>
              </a:rPr>
              <a:t>)</a:t>
            </a:r>
            <a:endParaRPr lang="en-IN" sz="1800" b="0" dirty="0">
              <a:effectLst/>
              <a:latin typeface="Abadi Extra Light" panose="020B0604020202020204" pitchFamily="34" charset="0"/>
            </a:endParaRPr>
          </a:p>
          <a:p>
            <a:pPr algn="l" rtl="0">
              <a:spcBef>
                <a:spcPts val="800"/>
              </a:spcBef>
              <a:spcAft>
                <a:spcPts val="0"/>
              </a:spcAft>
            </a:pPr>
            <a:r>
              <a:rPr lang="en-IN" sz="1800" b="0" i="1" u="none" strike="noStrike" dirty="0">
                <a:solidFill>
                  <a:srgbClr val="000000"/>
                </a:solidFill>
                <a:effectLst/>
                <a:latin typeface="Abadi Extra Light" panose="020B0604020202020204" pitchFamily="34" charset="0"/>
              </a:rPr>
              <a:t>CSCI 5446 - Chaotic Dynamics</a:t>
            </a:r>
            <a:endParaRPr lang="en-IN" sz="1800" b="0" dirty="0">
              <a:effectLst/>
              <a:latin typeface="Abadi Extra Light" panose="020B0604020202020204" pitchFamily="34" charset="0"/>
            </a:endParaRPr>
          </a:p>
          <a:p>
            <a:pPr algn="l" rtl="0">
              <a:spcBef>
                <a:spcPts val="800"/>
              </a:spcBef>
              <a:spcAft>
                <a:spcPts val="0"/>
              </a:spcAft>
            </a:pPr>
            <a:r>
              <a:rPr lang="en-IN" sz="1800" b="0" i="1" u="none" strike="noStrike" dirty="0">
                <a:solidFill>
                  <a:srgbClr val="000000"/>
                </a:solidFill>
                <a:effectLst/>
                <a:latin typeface="Abadi Extra Light" panose="020B0604020202020204" pitchFamily="34" charset="0"/>
              </a:rPr>
              <a:t>Project Presentation </a:t>
            </a:r>
            <a:endParaRPr lang="en-IN" sz="1800" b="0" dirty="0">
              <a:effectLst/>
              <a:latin typeface="Abadi Extra Light" panose="020B0604020202020204" pitchFamily="34" charset="0"/>
            </a:endParaRPr>
          </a:p>
          <a:p>
            <a:pPr algn="l"/>
            <a:br>
              <a:rPr lang="en-IN" sz="1800" dirty="0">
                <a:latin typeface="Abadi Extra Light" panose="020B0604020202020204" pitchFamily="34" charset="0"/>
              </a:rPr>
            </a:br>
            <a:endParaRPr lang="en-IN" sz="1800" dirty="0">
              <a:solidFill>
                <a:schemeClr val="tx2"/>
              </a:solidFill>
              <a:latin typeface="Abadi Extra Light" panose="020B0604020202020204" pitchFamily="34" charset="0"/>
            </a:endParaRPr>
          </a:p>
        </p:txBody>
      </p:sp>
    </p:spTree>
    <p:extLst>
      <p:ext uri="{BB962C8B-B14F-4D97-AF65-F5344CB8AC3E}">
        <p14:creationId xmlns:p14="http://schemas.microsoft.com/office/powerpoint/2010/main" val="27112480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6" name="Rectangle 35">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0" name="Rectangle 39">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043631" y="809898"/>
            <a:ext cx="9942716" cy="1554480"/>
          </a:xfrm>
        </p:spPr>
        <p:txBody>
          <a:bodyPr anchor="ctr">
            <a:normAutofit/>
          </a:bodyPr>
          <a:lstStyle/>
          <a:p>
            <a:r>
              <a:rPr lang="en-US" sz="4800" dirty="0">
                <a:latin typeface="Avenir Next LT Pro Demi" panose="020B0604020202020204" pitchFamily="34" charset="0"/>
              </a:rPr>
              <a:t>Demo </a:t>
            </a:r>
            <a:r>
              <a:rPr lang="en-US" sz="2000" dirty="0">
                <a:latin typeface="Avenir Next LT Pro Demi" panose="020B0604020202020204" pitchFamily="34" charset="0"/>
              </a:rPr>
              <a:t>(Two Voice Fugue)</a:t>
            </a:r>
            <a:endParaRPr lang="en-IN" sz="2000" dirty="0"/>
          </a:p>
        </p:txBody>
      </p:sp>
      <p:cxnSp>
        <p:nvCxnSpPr>
          <p:cNvPr id="42" name="Straight Connector 41">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A71001DB-65ED-5A19-0F00-3052AD519CA8}"/>
              </a:ext>
            </a:extLst>
          </p:cNvPr>
          <p:cNvSpPr>
            <a:spLocks noGrp="1"/>
          </p:cNvSpPr>
          <p:nvPr>
            <p:ph idx="1"/>
          </p:nvPr>
        </p:nvSpPr>
        <p:spPr>
          <a:xfrm>
            <a:off x="838200" y="3122023"/>
            <a:ext cx="10515600" cy="3054939"/>
          </a:xfrm>
        </p:spPr>
        <p:txBody>
          <a:bodyPr/>
          <a:lstStyle/>
          <a:p>
            <a:r>
              <a:rPr lang="en-IN" dirty="0">
                <a:solidFill>
                  <a:srgbClr val="000000"/>
                </a:solidFill>
                <a:latin typeface="Lucida Grande"/>
              </a:rPr>
              <a:t>Invention-12 from </a:t>
            </a:r>
            <a:r>
              <a:rPr lang="en-IN" sz="2000" b="0" i="1" dirty="0">
                <a:solidFill>
                  <a:srgbClr val="000000"/>
                </a:solidFill>
                <a:effectLst/>
                <a:latin typeface="Lucida Grande"/>
              </a:rPr>
              <a:t>15 Inventions, BWV 772-786 (</a:t>
            </a:r>
            <a:r>
              <a:rPr lang="en-IN" sz="2000" b="0" i="1" u="none" strike="noStrike" dirty="0">
                <a:solidFill>
                  <a:srgbClr val="003D70"/>
                </a:solidFill>
                <a:effectLst/>
                <a:latin typeface="Lucida Grande"/>
                <a:hlinkClick r:id="rId11"/>
              </a:rPr>
              <a:t>Bach, Johann Sebastian</a:t>
            </a:r>
            <a:r>
              <a:rPr lang="en-IN" sz="2000" b="0" i="1" dirty="0">
                <a:solidFill>
                  <a:srgbClr val="000000"/>
                </a:solidFill>
                <a:effectLst/>
                <a:latin typeface="Lucida Grande"/>
              </a:rPr>
              <a:t>) </a:t>
            </a:r>
          </a:p>
          <a:p>
            <a:pPr marL="457200" lvl="1" indent="0">
              <a:lnSpc>
                <a:spcPct val="150000"/>
              </a:lnSpc>
              <a:buNone/>
            </a:pPr>
            <a:r>
              <a:rPr lang="en-IN" sz="2000" i="1" dirty="0">
                <a:solidFill>
                  <a:srgbClr val="000000"/>
                </a:solidFill>
                <a:latin typeface="Lucida Grande"/>
              </a:rPr>
              <a:t>		Original Piece :</a:t>
            </a:r>
            <a:r>
              <a:rPr lang="en-IN" i="1" dirty="0">
                <a:solidFill>
                  <a:srgbClr val="000000"/>
                </a:solidFill>
                <a:latin typeface="Lucida Grande"/>
              </a:rPr>
              <a:t>                     </a:t>
            </a:r>
            <a:r>
              <a:rPr lang="en-IN" sz="2000" i="1" dirty="0">
                <a:solidFill>
                  <a:srgbClr val="000000"/>
                </a:solidFill>
                <a:latin typeface="Lucida Grande"/>
              </a:rPr>
              <a:t>Variant :   </a:t>
            </a:r>
            <a:r>
              <a:rPr lang="en-IN" sz="1200" i="1" dirty="0">
                <a:solidFill>
                  <a:srgbClr val="000000"/>
                </a:solidFill>
                <a:latin typeface="Lucida Grande"/>
              </a:rPr>
              <a:t>                </a:t>
            </a:r>
            <a:endParaRPr lang="en-IN" sz="800" b="0" i="1" dirty="0">
              <a:solidFill>
                <a:srgbClr val="000000"/>
              </a:solidFill>
              <a:effectLst/>
              <a:latin typeface="Lucida Grande"/>
            </a:endParaRPr>
          </a:p>
          <a:p>
            <a:pPr lvl="1">
              <a:lnSpc>
                <a:spcPct val="150000"/>
              </a:lnSpc>
            </a:pPr>
            <a:endParaRPr lang="en-IN" sz="1200" b="0" i="1" dirty="0">
              <a:solidFill>
                <a:srgbClr val="000000"/>
              </a:solidFill>
              <a:effectLst/>
              <a:latin typeface="Lucida Grande"/>
            </a:endParaRPr>
          </a:p>
          <a:p>
            <a:r>
              <a:rPr lang="en-IN" dirty="0">
                <a:solidFill>
                  <a:srgbClr val="000000"/>
                </a:solidFill>
                <a:latin typeface="Lucida Grande"/>
              </a:rPr>
              <a:t>Invention-15 from </a:t>
            </a:r>
            <a:r>
              <a:rPr lang="en-IN" sz="2000" b="0" i="1" dirty="0">
                <a:solidFill>
                  <a:srgbClr val="000000"/>
                </a:solidFill>
                <a:effectLst/>
                <a:latin typeface="Lucida Grande"/>
              </a:rPr>
              <a:t>15 Inventions, BWV 772-786 (</a:t>
            </a:r>
            <a:r>
              <a:rPr lang="en-IN" sz="2000" b="0" i="1" u="none" strike="noStrike" dirty="0">
                <a:solidFill>
                  <a:srgbClr val="003D70"/>
                </a:solidFill>
                <a:effectLst/>
                <a:latin typeface="Lucida Grande"/>
                <a:hlinkClick r:id="rId11"/>
              </a:rPr>
              <a:t>Bach, Johann Sebastian</a:t>
            </a:r>
            <a:r>
              <a:rPr lang="en-IN" sz="2000" b="0" i="1" dirty="0">
                <a:solidFill>
                  <a:srgbClr val="000000"/>
                </a:solidFill>
                <a:effectLst/>
                <a:latin typeface="Lucida Grande"/>
              </a:rPr>
              <a:t>) </a:t>
            </a:r>
          </a:p>
          <a:p>
            <a:pPr marL="457200" lvl="1" indent="0">
              <a:lnSpc>
                <a:spcPct val="150000"/>
              </a:lnSpc>
              <a:buNone/>
            </a:pPr>
            <a:r>
              <a:rPr lang="en-IN" sz="2000" i="1" dirty="0">
                <a:solidFill>
                  <a:srgbClr val="000000"/>
                </a:solidFill>
                <a:latin typeface="Lucida Grande"/>
              </a:rPr>
              <a:t>		Original Piece :</a:t>
            </a:r>
            <a:r>
              <a:rPr lang="en-IN" i="1" dirty="0">
                <a:solidFill>
                  <a:srgbClr val="000000"/>
                </a:solidFill>
                <a:latin typeface="Lucida Grande"/>
              </a:rPr>
              <a:t>                     </a:t>
            </a:r>
            <a:r>
              <a:rPr lang="en-IN" sz="2000" i="1" dirty="0">
                <a:solidFill>
                  <a:srgbClr val="000000"/>
                </a:solidFill>
                <a:latin typeface="Lucida Grande"/>
              </a:rPr>
              <a:t>Variant :   </a:t>
            </a:r>
            <a:r>
              <a:rPr lang="en-IN" sz="1200" i="1" dirty="0">
                <a:solidFill>
                  <a:srgbClr val="000000"/>
                </a:solidFill>
                <a:latin typeface="Lucida Grande"/>
              </a:rPr>
              <a:t>                </a:t>
            </a:r>
            <a:endParaRPr lang="en-IN" sz="800" b="0" i="1" dirty="0">
              <a:solidFill>
                <a:srgbClr val="000000"/>
              </a:solidFill>
              <a:effectLst/>
              <a:latin typeface="Lucida Grande"/>
            </a:endParaRPr>
          </a:p>
          <a:p>
            <a:endParaRPr lang="en-IN" dirty="0"/>
          </a:p>
        </p:txBody>
      </p:sp>
      <p:pic>
        <p:nvPicPr>
          <p:cNvPr id="3" name="bach-invention-15-27Aprilsync-as (1)">
            <a:hlinkClick r:id="" action="ppaction://media"/>
            <a:extLst>
              <a:ext uri="{FF2B5EF4-FFF2-40B4-BE49-F238E27FC236}">
                <a16:creationId xmlns:a16="http://schemas.microsoft.com/office/drawing/2014/main" id="{50A4A4D5-2FF0-2FF7-6009-CE04A0658B45}"/>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7776410" y="5129296"/>
            <a:ext cx="487363" cy="487363"/>
          </a:xfrm>
          <a:prstGeom prst="rect">
            <a:avLst/>
          </a:prstGeom>
        </p:spPr>
      </p:pic>
      <p:pic>
        <p:nvPicPr>
          <p:cNvPr id="5" name="bach-invention-15-ref">
            <a:hlinkClick r:id="" action="ppaction://media"/>
            <a:extLst>
              <a:ext uri="{FF2B5EF4-FFF2-40B4-BE49-F238E27FC236}">
                <a16:creationId xmlns:a16="http://schemas.microsoft.com/office/drawing/2014/main" id="{3C4F932A-17C1-B671-AF25-4D18A64C7B3A}"/>
              </a:ext>
            </a:extLst>
          </p:cNvPr>
          <p:cNvPicPr>
            <a:picLocks noChangeAspect="1"/>
          </p:cNvPicPr>
          <p:nvPr>
            <a:audioFile r:link="rId4"/>
            <p:extLst>
              <p:ext uri="{DAA4B4D4-6D71-4841-9C94-3DE7FCFB9230}">
                <p14:media xmlns:p14="http://schemas.microsoft.com/office/powerpoint/2010/main" r:embed="rId3"/>
              </p:ext>
            </p:extLst>
          </p:nvPr>
        </p:nvPicPr>
        <p:blipFill>
          <a:blip r:embed="rId12"/>
          <a:stretch>
            <a:fillRect/>
          </a:stretch>
        </p:blipFill>
        <p:spPr>
          <a:xfrm>
            <a:off x="4686383" y="5129296"/>
            <a:ext cx="487363" cy="487362"/>
          </a:xfrm>
          <a:prstGeom prst="rect">
            <a:avLst/>
          </a:prstGeom>
        </p:spPr>
      </p:pic>
      <p:pic>
        <p:nvPicPr>
          <p:cNvPr id="6" name="bach-invention-12sync_async_sync_ (1)">
            <a:hlinkClick r:id="" action="ppaction://media"/>
            <a:extLst>
              <a:ext uri="{FF2B5EF4-FFF2-40B4-BE49-F238E27FC236}">
                <a16:creationId xmlns:a16="http://schemas.microsoft.com/office/drawing/2014/main" id="{0C486A57-5267-3A5D-F8CB-107569F84129}"/>
              </a:ext>
            </a:extLst>
          </p:cNvPr>
          <p:cNvPicPr>
            <a:picLocks noChangeAspect="1"/>
          </p:cNvPicPr>
          <p:nvPr>
            <a:audioFile r:link="rId6"/>
            <p:extLst>
              <p:ext uri="{DAA4B4D4-6D71-4841-9C94-3DE7FCFB9230}">
                <p14:media xmlns:p14="http://schemas.microsoft.com/office/powerpoint/2010/main" r:embed="rId5"/>
              </p:ext>
            </p:extLst>
          </p:nvPr>
        </p:nvPicPr>
        <p:blipFill>
          <a:blip r:embed="rId12"/>
          <a:stretch>
            <a:fillRect/>
          </a:stretch>
        </p:blipFill>
        <p:spPr>
          <a:xfrm>
            <a:off x="7776409" y="3638298"/>
            <a:ext cx="487363" cy="487362"/>
          </a:xfrm>
          <a:prstGeom prst="rect">
            <a:avLst/>
          </a:prstGeom>
        </p:spPr>
      </p:pic>
      <p:pic>
        <p:nvPicPr>
          <p:cNvPr id="7" name="bach-invention-12_ref">
            <a:hlinkClick r:id="" action="ppaction://media"/>
            <a:extLst>
              <a:ext uri="{FF2B5EF4-FFF2-40B4-BE49-F238E27FC236}">
                <a16:creationId xmlns:a16="http://schemas.microsoft.com/office/drawing/2014/main" id="{A7690AD2-3466-2949-4EBF-7A0FB8E71150}"/>
              </a:ext>
            </a:extLst>
          </p:cNvPr>
          <p:cNvPicPr>
            <a:picLocks noChangeAspect="1"/>
          </p:cNvPicPr>
          <p:nvPr>
            <a:audioFile r:link="rId8"/>
            <p:extLst>
              <p:ext uri="{DAA4B4D4-6D71-4841-9C94-3DE7FCFB9230}">
                <p14:media xmlns:p14="http://schemas.microsoft.com/office/powerpoint/2010/main" r:embed="rId7"/>
              </p:ext>
            </p:extLst>
          </p:nvPr>
        </p:nvPicPr>
        <p:blipFill>
          <a:blip r:embed="rId12"/>
          <a:stretch>
            <a:fillRect/>
          </a:stretch>
        </p:blipFill>
        <p:spPr>
          <a:xfrm>
            <a:off x="4686383" y="3638296"/>
            <a:ext cx="487363" cy="487363"/>
          </a:xfrm>
          <a:prstGeom prst="rect">
            <a:avLst/>
          </a:prstGeom>
        </p:spPr>
      </p:pic>
    </p:spTree>
    <p:extLst>
      <p:ext uri="{BB962C8B-B14F-4D97-AF65-F5344CB8AC3E}">
        <p14:creationId xmlns:p14="http://schemas.microsoft.com/office/powerpoint/2010/main" val="1959287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805"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6053"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7041" fill="hold"/>
                                        <p:tgtEl>
                                          <p:spTgt spid="6"/>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504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9" fill="hold" display="0">
                  <p:stCondLst>
                    <p:cond delay="indefinite"/>
                  </p:stCondLst>
                  <p:endCondLst>
                    <p:cond evt="onStopAudio" delay="0">
                      <p:tgtEl>
                        <p:sldTgt/>
                      </p:tgtEl>
                    </p:cond>
                  </p:endCondLst>
                </p:cTn>
                <p:tgtEl>
                  <p:spTgt spid="3"/>
                </p:tgtEl>
              </p:cMediaNode>
            </p:audio>
            <p:audio>
              <p:cMediaNode vol="80000">
                <p:cTn id="20" fill="hold" display="0">
                  <p:stCondLst>
                    <p:cond delay="indefinite"/>
                  </p:stCondLst>
                  <p:endCondLst>
                    <p:cond evt="onStopAudio" delay="0">
                      <p:tgtEl>
                        <p:sldTgt/>
                      </p:tgtEl>
                    </p:cond>
                  </p:endCondLst>
                </p:cTn>
                <p:tgtEl>
                  <p:spTgt spid="5"/>
                </p:tgtEl>
              </p:cMediaNode>
            </p:audio>
            <p:audio>
              <p:cMediaNode vol="80000">
                <p:cTn id="21" fill="hold" display="0">
                  <p:stCondLst>
                    <p:cond delay="indefinite"/>
                  </p:stCondLst>
                  <p:endCondLst>
                    <p:cond evt="onStopAudio" delay="0">
                      <p:tgtEl>
                        <p:sldTgt/>
                      </p:tgtEl>
                    </p:cond>
                  </p:endCondLst>
                </p:cTn>
                <p:tgtEl>
                  <p:spTgt spid="6"/>
                </p:tgtEl>
              </p:cMediaNode>
            </p:audio>
            <p:audio>
              <p:cMediaNode vol="80000">
                <p:cTn id="22"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46">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48">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50" name="Rectangle 49">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4" name="Rectangle 53">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043631" y="809898"/>
            <a:ext cx="9942716" cy="1554480"/>
          </a:xfrm>
        </p:spPr>
        <p:txBody>
          <a:bodyPr anchor="ctr">
            <a:normAutofit/>
          </a:bodyPr>
          <a:lstStyle/>
          <a:p>
            <a:r>
              <a:rPr lang="en-US" sz="4800" dirty="0">
                <a:latin typeface="Avenir Next LT Pro Demi" panose="020B0604020202020204" pitchFamily="34" charset="0"/>
              </a:rPr>
              <a:t>Survey</a:t>
            </a:r>
            <a:endParaRPr lang="en-IN" sz="4800" dirty="0"/>
          </a:p>
        </p:txBody>
      </p:sp>
      <p:cxnSp>
        <p:nvCxnSpPr>
          <p:cNvPr id="66" name="Straight Connector 55">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3">
            <a:extLst>
              <a:ext uri="{FF2B5EF4-FFF2-40B4-BE49-F238E27FC236}">
                <a16:creationId xmlns:a16="http://schemas.microsoft.com/office/drawing/2014/main" id="{EB7CC82E-1947-9BF8-FC82-0132E574BFCC}"/>
              </a:ext>
            </a:extLst>
          </p:cNvPr>
          <p:cNvGraphicFramePr>
            <a:graphicFrameLocks/>
          </p:cNvGraphicFramePr>
          <p:nvPr>
            <p:extLst>
              <p:ext uri="{D42A27DB-BD31-4B8C-83A1-F6EECF244321}">
                <p14:modId xmlns:p14="http://schemas.microsoft.com/office/powerpoint/2010/main" val="1940680554"/>
              </p:ext>
            </p:extLst>
          </p:nvPr>
        </p:nvGraphicFramePr>
        <p:xfrm>
          <a:off x="1477027" y="3025210"/>
          <a:ext cx="8719159" cy="22377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19612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9" name="Rectangle 48">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1" name="Rectangle 50">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115568" y="548640"/>
            <a:ext cx="10168128" cy="1179576"/>
          </a:xfrm>
        </p:spPr>
        <p:txBody>
          <a:bodyPr>
            <a:normAutofit/>
          </a:bodyPr>
          <a:lstStyle/>
          <a:p>
            <a:r>
              <a:rPr lang="en-US" sz="4000" dirty="0">
                <a:latin typeface="Avenir Next LT Pro Demi" panose="020B0604020202020204" pitchFamily="34" charset="0"/>
              </a:rPr>
              <a:t>Design</a:t>
            </a:r>
            <a:endParaRPr lang="en-IN" sz="4000" dirty="0"/>
          </a:p>
        </p:txBody>
      </p:sp>
      <p:sp>
        <p:nvSpPr>
          <p:cNvPr id="53" name="Rectangle 52">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E770F786-8AB4-EB22-1121-002933B8AB39}"/>
              </a:ext>
            </a:extLst>
          </p:cNvPr>
          <p:cNvSpPr>
            <a:spLocks noGrp="1"/>
          </p:cNvSpPr>
          <p:nvPr>
            <p:ph idx="1"/>
          </p:nvPr>
        </p:nvSpPr>
        <p:spPr>
          <a:xfrm>
            <a:off x="784339" y="2214029"/>
            <a:ext cx="11407661" cy="4448747"/>
          </a:xfrm>
        </p:spPr>
        <p:txBody>
          <a:bodyPr>
            <a:normAutofit lnSpcReduction="10000"/>
          </a:bodyPr>
          <a:lstStyle/>
          <a:p>
            <a:r>
              <a:rPr lang="en-US" sz="2400" dirty="0"/>
              <a:t>Likert Type Survey</a:t>
            </a:r>
          </a:p>
          <a:p>
            <a:pPr lvl="1"/>
            <a:r>
              <a:rPr lang="en-US" dirty="0">
                <a:latin typeface="Garamond" panose="02020404030301010803" pitchFamily="18" charset="0"/>
              </a:rPr>
              <a:t>Response Format</a:t>
            </a:r>
            <a:r>
              <a:rPr lang="en-US" i="1" dirty="0">
                <a:latin typeface="Garamond" panose="02020404030301010803" pitchFamily="18" charset="0"/>
              </a:rPr>
              <a:t>: Strongly Agree, Agree, Neutral, Disagree, Strongly Disagree</a:t>
            </a:r>
          </a:p>
          <a:p>
            <a:pPr marL="457200" lvl="1" indent="0">
              <a:buNone/>
            </a:pPr>
            <a:endParaRPr lang="en-US" i="1" dirty="0">
              <a:latin typeface="Garamond" panose="02020404030301010803" pitchFamily="18" charset="0"/>
            </a:endParaRPr>
          </a:p>
          <a:p>
            <a:r>
              <a:rPr lang="en-IN" sz="2400" dirty="0"/>
              <a:t>Likert Scales in the Survey</a:t>
            </a:r>
          </a:p>
          <a:p>
            <a:pPr lvl="1">
              <a:lnSpc>
                <a:spcPct val="150000"/>
              </a:lnSpc>
            </a:pPr>
            <a:r>
              <a:rPr lang="en-US" sz="2000" b="1" i="1" dirty="0">
                <a:solidFill>
                  <a:srgbClr val="222222"/>
                </a:solidFill>
              </a:rPr>
              <a:t>How coherent the music variations are?</a:t>
            </a:r>
          </a:p>
          <a:p>
            <a:pPr lvl="2"/>
            <a:r>
              <a:rPr lang="en-US" dirty="0">
                <a:solidFill>
                  <a:srgbClr val="222222"/>
                </a:solidFill>
                <a:latin typeface="Garamond" panose="02020404030301010803" pitchFamily="18" charset="0"/>
              </a:rPr>
              <a:t>The song maintained a sense of coherence and harmony.</a:t>
            </a:r>
          </a:p>
          <a:p>
            <a:pPr lvl="2"/>
            <a:r>
              <a:rPr lang="en-US" dirty="0">
                <a:solidFill>
                  <a:srgbClr val="222222"/>
                </a:solidFill>
                <a:latin typeface="Garamond" panose="02020404030301010803" pitchFamily="18" charset="0"/>
              </a:rPr>
              <a:t>The song sounded random</a:t>
            </a:r>
          </a:p>
          <a:p>
            <a:pPr lvl="1"/>
            <a:r>
              <a:rPr lang="en-US" sz="2000" b="1" i="1" dirty="0">
                <a:solidFill>
                  <a:srgbClr val="222222"/>
                </a:solidFill>
              </a:rPr>
              <a:t>How similar is the variant to the original?</a:t>
            </a:r>
          </a:p>
          <a:p>
            <a:pPr lvl="2"/>
            <a:r>
              <a:rPr lang="en-US" dirty="0">
                <a:solidFill>
                  <a:srgbClr val="222222"/>
                </a:solidFill>
                <a:latin typeface="Garamond" panose="02020404030301010803" pitchFamily="18" charset="0"/>
              </a:rPr>
              <a:t>The song sounded like the original </a:t>
            </a:r>
            <a:r>
              <a:rPr lang="en-US" sz="1600" i="1" dirty="0">
                <a:solidFill>
                  <a:srgbClr val="222222"/>
                </a:solidFill>
                <a:latin typeface="Garamond" panose="02020404030301010803" pitchFamily="18" charset="0"/>
              </a:rPr>
              <a:t>(by comparing it to the original)</a:t>
            </a:r>
            <a:endParaRPr lang="en-US" sz="1600" dirty="0">
              <a:solidFill>
                <a:srgbClr val="222222"/>
              </a:solidFill>
              <a:latin typeface="Garamond" panose="02020404030301010803" pitchFamily="18" charset="0"/>
            </a:endParaRPr>
          </a:p>
          <a:p>
            <a:pPr lvl="1"/>
            <a:r>
              <a:rPr lang="en-US" sz="2000" b="1" i="1" dirty="0">
                <a:solidFill>
                  <a:srgbClr val="222222"/>
                </a:solidFill>
              </a:rPr>
              <a:t>Are music variants enjoyable?</a:t>
            </a:r>
          </a:p>
          <a:p>
            <a:pPr lvl="2"/>
            <a:r>
              <a:rPr lang="en-US" dirty="0">
                <a:solidFill>
                  <a:srgbClr val="222222"/>
                </a:solidFill>
                <a:latin typeface="Garamond" panose="02020404030301010803" pitchFamily="18" charset="0"/>
              </a:rPr>
              <a:t>I enjoyed listening to the song</a:t>
            </a:r>
          </a:p>
          <a:p>
            <a:pPr lvl="2"/>
            <a:r>
              <a:rPr lang="en-US" dirty="0">
                <a:solidFill>
                  <a:srgbClr val="222222"/>
                </a:solidFill>
                <a:latin typeface="Garamond" panose="02020404030301010803" pitchFamily="18" charset="0"/>
              </a:rPr>
              <a:t>I want to listen to variations of this type again </a:t>
            </a:r>
            <a:r>
              <a:rPr lang="en-US" sz="1600" i="1" dirty="0">
                <a:solidFill>
                  <a:srgbClr val="222222"/>
                </a:solidFill>
                <a:latin typeface="Garamond" panose="02020404030301010803" pitchFamily="18" charset="0"/>
              </a:rPr>
              <a:t>(by comparing them to the original)</a:t>
            </a:r>
            <a:endParaRPr lang="en-US" i="1" dirty="0">
              <a:solidFill>
                <a:srgbClr val="222222"/>
              </a:solidFill>
              <a:latin typeface="Garamond" panose="02020404030301010803" pitchFamily="18" charset="0"/>
            </a:endParaRPr>
          </a:p>
        </p:txBody>
      </p:sp>
      <p:sp>
        <p:nvSpPr>
          <p:cNvPr id="5" name="Rectangle 4" descr="Badge 1 with solid fill">
            <a:extLst>
              <a:ext uri="{FF2B5EF4-FFF2-40B4-BE49-F238E27FC236}">
                <a16:creationId xmlns:a16="http://schemas.microsoft.com/office/drawing/2014/main" id="{37E2CE04-6144-8703-B65B-B770C64D5AAD}"/>
              </a:ext>
            </a:extLst>
          </p:cNvPr>
          <p:cNvSpPr/>
          <p:nvPr/>
        </p:nvSpPr>
        <p:spPr>
          <a:xfrm>
            <a:off x="11242820" y="5920167"/>
            <a:ext cx="479788" cy="513592"/>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l="-4000" r="-4000"/>
            </a:stretch>
          </a:blipFill>
        </p:spPr>
        <p:style>
          <a:lnRef idx="0">
            <a:schemeClr val="lt1">
              <a:hueOff val="0"/>
              <a:satOff val="0"/>
              <a:lumOff val="0"/>
              <a:alphaOff val="0"/>
            </a:schemeClr>
          </a:lnRef>
          <a:fillRef idx="3">
            <a:scrgbClr r="0" g="0" b="0"/>
          </a:fillRef>
          <a:effectRef idx="3">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19477428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9" name="Rectangle 48">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1" name="Rectangle 50">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115568" y="548640"/>
            <a:ext cx="10168128" cy="1179576"/>
          </a:xfrm>
        </p:spPr>
        <p:txBody>
          <a:bodyPr>
            <a:normAutofit/>
          </a:bodyPr>
          <a:lstStyle/>
          <a:p>
            <a:r>
              <a:rPr lang="en-US" sz="4000" dirty="0">
                <a:latin typeface="Avenir Next LT Pro Demi" panose="020B0604020202020204" pitchFamily="34" charset="0"/>
              </a:rPr>
              <a:t>Results</a:t>
            </a:r>
            <a:endParaRPr lang="en-IN" sz="4000" dirty="0"/>
          </a:p>
        </p:txBody>
      </p:sp>
      <p:sp>
        <p:nvSpPr>
          <p:cNvPr id="53" name="Rectangle 52">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Rectangle 3" descr="Badge with solid fill">
            <a:extLst>
              <a:ext uri="{FF2B5EF4-FFF2-40B4-BE49-F238E27FC236}">
                <a16:creationId xmlns:a16="http://schemas.microsoft.com/office/drawing/2014/main" id="{82C0D3D3-9D75-6E0E-01F3-04588A49EB95}"/>
              </a:ext>
            </a:extLst>
          </p:cNvPr>
          <p:cNvSpPr/>
          <p:nvPr/>
        </p:nvSpPr>
        <p:spPr>
          <a:xfrm>
            <a:off x="11231711" y="5931514"/>
            <a:ext cx="490897" cy="490897"/>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p:spPr>
        <p:style>
          <a:lnRef idx="0">
            <a:schemeClr val="lt1">
              <a:hueOff val="0"/>
              <a:satOff val="0"/>
              <a:lumOff val="0"/>
              <a:alphaOff val="0"/>
            </a:schemeClr>
          </a:lnRef>
          <a:fillRef idx="3">
            <a:scrgbClr r="0" g="0" b="0"/>
          </a:fillRef>
          <a:effectRef idx="3">
            <a:schemeClr val="accent1">
              <a:hueOff val="0"/>
              <a:satOff val="0"/>
              <a:lumOff val="0"/>
              <a:alphaOff val="0"/>
            </a:schemeClr>
          </a:effectRef>
          <a:fontRef idx="minor">
            <a:schemeClr val="lt1"/>
          </a:fontRef>
        </p:style>
      </p:sp>
      <p:pic>
        <p:nvPicPr>
          <p:cNvPr id="14" name="Picture 13" descr="Chart, bar chart&#10;&#10;Description automatically generated">
            <a:extLst>
              <a:ext uri="{FF2B5EF4-FFF2-40B4-BE49-F238E27FC236}">
                <a16:creationId xmlns:a16="http://schemas.microsoft.com/office/drawing/2014/main" id="{5CAD293F-4D90-3ED1-9EB1-3635F22D778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2594347"/>
            <a:ext cx="12192000" cy="3582615"/>
          </a:xfrm>
          <a:prstGeom prst="rect">
            <a:avLst/>
          </a:prstGeom>
        </p:spPr>
      </p:pic>
      <p:sp>
        <p:nvSpPr>
          <p:cNvPr id="16" name="TextBox 15">
            <a:extLst>
              <a:ext uri="{FF2B5EF4-FFF2-40B4-BE49-F238E27FC236}">
                <a16:creationId xmlns:a16="http://schemas.microsoft.com/office/drawing/2014/main" id="{15CBBEC1-201F-DC6F-DC06-60CF4698BC64}"/>
              </a:ext>
            </a:extLst>
          </p:cNvPr>
          <p:cNvSpPr txBox="1"/>
          <p:nvPr/>
        </p:nvSpPr>
        <p:spPr>
          <a:xfrm flipH="1">
            <a:off x="5757588" y="2092190"/>
            <a:ext cx="2497064" cy="369332"/>
          </a:xfrm>
          <a:prstGeom prst="rect">
            <a:avLst/>
          </a:prstGeom>
          <a:noFill/>
        </p:spPr>
        <p:txBody>
          <a:bodyPr wrap="square" rtlCol="0">
            <a:spAutoFit/>
          </a:bodyPr>
          <a:lstStyle/>
          <a:p>
            <a:r>
              <a:rPr lang="en-US" b="1" dirty="0"/>
              <a:t>Music A</a:t>
            </a:r>
            <a:endParaRPr lang="en-IN" b="1" dirty="0"/>
          </a:p>
        </p:txBody>
      </p:sp>
    </p:spTree>
    <p:extLst>
      <p:ext uri="{BB962C8B-B14F-4D97-AF65-F5344CB8AC3E}">
        <p14:creationId xmlns:p14="http://schemas.microsoft.com/office/powerpoint/2010/main" val="2897953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9" name="Rectangle 48">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1" name="Rectangle 50">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115568" y="548640"/>
            <a:ext cx="10168128" cy="1179576"/>
          </a:xfrm>
        </p:spPr>
        <p:txBody>
          <a:bodyPr>
            <a:normAutofit/>
          </a:bodyPr>
          <a:lstStyle/>
          <a:p>
            <a:r>
              <a:rPr lang="en-US" sz="4000" dirty="0">
                <a:latin typeface="Avenir Next LT Pro Demi" panose="020B0604020202020204" pitchFamily="34" charset="0"/>
              </a:rPr>
              <a:t>Results</a:t>
            </a:r>
            <a:endParaRPr lang="en-IN" sz="4000" dirty="0"/>
          </a:p>
        </p:txBody>
      </p:sp>
      <p:sp>
        <p:nvSpPr>
          <p:cNvPr id="53" name="Rectangle 52">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Rectangle 3" descr="Badge with solid fill">
            <a:extLst>
              <a:ext uri="{FF2B5EF4-FFF2-40B4-BE49-F238E27FC236}">
                <a16:creationId xmlns:a16="http://schemas.microsoft.com/office/drawing/2014/main" id="{82C0D3D3-9D75-6E0E-01F3-04588A49EB95}"/>
              </a:ext>
            </a:extLst>
          </p:cNvPr>
          <p:cNvSpPr/>
          <p:nvPr/>
        </p:nvSpPr>
        <p:spPr>
          <a:xfrm>
            <a:off x="11231711" y="5931514"/>
            <a:ext cx="490897" cy="490897"/>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p:spPr>
        <p:style>
          <a:lnRef idx="0">
            <a:schemeClr val="lt1">
              <a:hueOff val="0"/>
              <a:satOff val="0"/>
              <a:lumOff val="0"/>
              <a:alphaOff val="0"/>
            </a:schemeClr>
          </a:lnRef>
          <a:fillRef idx="3">
            <a:scrgbClr r="0" g="0" b="0"/>
          </a:fillRef>
          <a:effectRef idx="3">
            <a:schemeClr val="accent1">
              <a:hueOff val="0"/>
              <a:satOff val="0"/>
              <a:lumOff val="0"/>
              <a:alphaOff val="0"/>
            </a:schemeClr>
          </a:effectRef>
          <a:fontRef idx="minor">
            <a:schemeClr val="lt1"/>
          </a:fontRef>
        </p:style>
      </p:sp>
      <p:pic>
        <p:nvPicPr>
          <p:cNvPr id="5" name="Picture 4" descr="Chart, bar chart, histogram&#10;&#10;Description automatically generated">
            <a:extLst>
              <a:ext uri="{FF2B5EF4-FFF2-40B4-BE49-F238E27FC236}">
                <a16:creationId xmlns:a16="http://schemas.microsoft.com/office/drawing/2014/main" id="{AFC749BE-661B-DDA8-4263-699A6547A74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2634388"/>
            <a:ext cx="12192000" cy="3582615"/>
          </a:xfrm>
          <a:prstGeom prst="rect">
            <a:avLst/>
          </a:prstGeom>
        </p:spPr>
      </p:pic>
      <p:sp>
        <p:nvSpPr>
          <p:cNvPr id="6" name="TextBox 5">
            <a:extLst>
              <a:ext uri="{FF2B5EF4-FFF2-40B4-BE49-F238E27FC236}">
                <a16:creationId xmlns:a16="http://schemas.microsoft.com/office/drawing/2014/main" id="{1662DFC6-E740-1F4B-594B-5E2B07ACDB51}"/>
              </a:ext>
            </a:extLst>
          </p:cNvPr>
          <p:cNvSpPr txBox="1"/>
          <p:nvPr/>
        </p:nvSpPr>
        <p:spPr>
          <a:xfrm flipH="1">
            <a:off x="5757588" y="2092190"/>
            <a:ext cx="2497064" cy="369332"/>
          </a:xfrm>
          <a:prstGeom prst="rect">
            <a:avLst/>
          </a:prstGeom>
          <a:noFill/>
        </p:spPr>
        <p:txBody>
          <a:bodyPr wrap="square" rtlCol="0">
            <a:spAutoFit/>
          </a:bodyPr>
          <a:lstStyle/>
          <a:p>
            <a:r>
              <a:rPr lang="en-US" b="1" dirty="0"/>
              <a:t>Music B</a:t>
            </a:r>
            <a:endParaRPr lang="en-IN" b="1" dirty="0"/>
          </a:p>
        </p:txBody>
      </p:sp>
    </p:spTree>
    <p:extLst>
      <p:ext uri="{BB962C8B-B14F-4D97-AF65-F5344CB8AC3E}">
        <p14:creationId xmlns:p14="http://schemas.microsoft.com/office/powerpoint/2010/main" val="27045115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9" name="Rectangle 48">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1" name="Rectangle 50">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115568" y="548640"/>
            <a:ext cx="10168128" cy="1179576"/>
          </a:xfrm>
        </p:spPr>
        <p:txBody>
          <a:bodyPr>
            <a:normAutofit/>
          </a:bodyPr>
          <a:lstStyle/>
          <a:p>
            <a:r>
              <a:rPr lang="en-US" sz="4000" dirty="0">
                <a:latin typeface="Avenir Next LT Pro Demi" panose="020B0604020202020204" pitchFamily="34" charset="0"/>
              </a:rPr>
              <a:t>Results</a:t>
            </a:r>
            <a:endParaRPr lang="en-IN" sz="4000" dirty="0"/>
          </a:p>
        </p:txBody>
      </p:sp>
      <p:sp>
        <p:nvSpPr>
          <p:cNvPr id="53" name="Rectangle 52">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E770F786-8AB4-EB22-1121-002933B8AB39}"/>
              </a:ext>
            </a:extLst>
          </p:cNvPr>
          <p:cNvSpPr>
            <a:spLocks noGrp="1"/>
          </p:cNvSpPr>
          <p:nvPr>
            <p:ph idx="1"/>
          </p:nvPr>
        </p:nvSpPr>
        <p:spPr>
          <a:xfrm>
            <a:off x="1115568" y="2481943"/>
            <a:ext cx="10168128" cy="3695020"/>
          </a:xfrm>
        </p:spPr>
        <p:txBody>
          <a:bodyPr>
            <a:normAutofit/>
          </a:bodyPr>
          <a:lstStyle/>
          <a:p>
            <a:pPr marL="0" indent="0">
              <a:buNone/>
            </a:pPr>
            <a:endParaRPr lang="en-US" sz="2200" dirty="0"/>
          </a:p>
          <a:p>
            <a:pPr marL="0" indent="0">
              <a:buNone/>
            </a:pPr>
            <a:endParaRPr lang="en-US" sz="2200" dirty="0"/>
          </a:p>
          <a:p>
            <a:endParaRPr lang="en-IN" sz="2200" dirty="0"/>
          </a:p>
        </p:txBody>
      </p:sp>
      <p:sp>
        <p:nvSpPr>
          <p:cNvPr id="4" name="Rectangle 3" descr="Badge with solid fill">
            <a:extLst>
              <a:ext uri="{FF2B5EF4-FFF2-40B4-BE49-F238E27FC236}">
                <a16:creationId xmlns:a16="http://schemas.microsoft.com/office/drawing/2014/main" id="{82C0D3D3-9D75-6E0E-01F3-04588A49EB95}"/>
              </a:ext>
            </a:extLst>
          </p:cNvPr>
          <p:cNvSpPr/>
          <p:nvPr/>
        </p:nvSpPr>
        <p:spPr>
          <a:xfrm>
            <a:off x="11231711" y="5931514"/>
            <a:ext cx="490897" cy="490897"/>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p:spPr>
        <p:style>
          <a:lnRef idx="0">
            <a:schemeClr val="lt1">
              <a:hueOff val="0"/>
              <a:satOff val="0"/>
              <a:lumOff val="0"/>
              <a:alphaOff val="0"/>
            </a:schemeClr>
          </a:lnRef>
          <a:fillRef idx="3">
            <a:scrgbClr r="0" g="0" b="0"/>
          </a:fillRef>
          <a:effectRef idx="3">
            <a:schemeClr val="accent1">
              <a:hueOff val="0"/>
              <a:satOff val="0"/>
              <a:lumOff val="0"/>
              <a:alphaOff val="0"/>
            </a:schemeClr>
          </a:effectRef>
          <a:fontRef idx="minor">
            <a:schemeClr val="lt1"/>
          </a:fontRef>
        </p:style>
      </p:sp>
      <p:graphicFrame>
        <p:nvGraphicFramePr>
          <p:cNvPr id="5" name="Table 6">
            <a:extLst>
              <a:ext uri="{FF2B5EF4-FFF2-40B4-BE49-F238E27FC236}">
                <a16:creationId xmlns:a16="http://schemas.microsoft.com/office/drawing/2014/main" id="{D84E4AA1-887C-DFAB-FAF4-EC791433EB60}"/>
              </a:ext>
            </a:extLst>
          </p:cNvPr>
          <p:cNvGraphicFramePr>
            <a:graphicFrameLocks noGrp="1"/>
          </p:cNvGraphicFramePr>
          <p:nvPr>
            <p:extLst>
              <p:ext uri="{D42A27DB-BD31-4B8C-83A1-F6EECF244321}">
                <p14:modId xmlns:p14="http://schemas.microsoft.com/office/powerpoint/2010/main" val="1044302205"/>
              </p:ext>
            </p:extLst>
          </p:nvPr>
        </p:nvGraphicFramePr>
        <p:xfrm>
          <a:off x="751566" y="2276856"/>
          <a:ext cx="10780731" cy="4314741"/>
        </p:xfrm>
        <a:graphic>
          <a:graphicData uri="http://schemas.openxmlformats.org/drawingml/2006/table">
            <a:tbl>
              <a:tblPr firstRow="1" bandRow="1">
                <a:tableStyleId>{7DF18680-E054-41AD-8BC1-D1AEF772440D}</a:tableStyleId>
              </a:tblPr>
              <a:tblGrid>
                <a:gridCol w="1197859">
                  <a:extLst>
                    <a:ext uri="{9D8B030D-6E8A-4147-A177-3AD203B41FA5}">
                      <a16:colId xmlns:a16="http://schemas.microsoft.com/office/drawing/2014/main" val="2069689433"/>
                    </a:ext>
                  </a:extLst>
                </a:gridCol>
                <a:gridCol w="1197859">
                  <a:extLst>
                    <a:ext uri="{9D8B030D-6E8A-4147-A177-3AD203B41FA5}">
                      <a16:colId xmlns:a16="http://schemas.microsoft.com/office/drawing/2014/main" val="2195549782"/>
                    </a:ext>
                  </a:extLst>
                </a:gridCol>
                <a:gridCol w="1197859">
                  <a:extLst>
                    <a:ext uri="{9D8B030D-6E8A-4147-A177-3AD203B41FA5}">
                      <a16:colId xmlns:a16="http://schemas.microsoft.com/office/drawing/2014/main" val="4147156241"/>
                    </a:ext>
                  </a:extLst>
                </a:gridCol>
                <a:gridCol w="1197859">
                  <a:extLst>
                    <a:ext uri="{9D8B030D-6E8A-4147-A177-3AD203B41FA5}">
                      <a16:colId xmlns:a16="http://schemas.microsoft.com/office/drawing/2014/main" val="2514608961"/>
                    </a:ext>
                  </a:extLst>
                </a:gridCol>
                <a:gridCol w="1197859">
                  <a:extLst>
                    <a:ext uri="{9D8B030D-6E8A-4147-A177-3AD203B41FA5}">
                      <a16:colId xmlns:a16="http://schemas.microsoft.com/office/drawing/2014/main" val="2079477418"/>
                    </a:ext>
                  </a:extLst>
                </a:gridCol>
                <a:gridCol w="1197859">
                  <a:extLst>
                    <a:ext uri="{9D8B030D-6E8A-4147-A177-3AD203B41FA5}">
                      <a16:colId xmlns:a16="http://schemas.microsoft.com/office/drawing/2014/main" val="1077754802"/>
                    </a:ext>
                  </a:extLst>
                </a:gridCol>
                <a:gridCol w="1197859">
                  <a:extLst>
                    <a:ext uri="{9D8B030D-6E8A-4147-A177-3AD203B41FA5}">
                      <a16:colId xmlns:a16="http://schemas.microsoft.com/office/drawing/2014/main" val="3178371231"/>
                    </a:ext>
                  </a:extLst>
                </a:gridCol>
                <a:gridCol w="1197859">
                  <a:extLst>
                    <a:ext uri="{9D8B030D-6E8A-4147-A177-3AD203B41FA5}">
                      <a16:colId xmlns:a16="http://schemas.microsoft.com/office/drawing/2014/main" val="1695687837"/>
                    </a:ext>
                  </a:extLst>
                </a:gridCol>
                <a:gridCol w="1197859">
                  <a:extLst>
                    <a:ext uri="{9D8B030D-6E8A-4147-A177-3AD203B41FA5}">
                      <a16:colId xmlns:a16="http://schemas.microsoft.com/office/drawing/2014/main" val="2354432157"/>
                    </a:ext>
                  </a:extLst>
                </a:gridCol>
              </a:tblGrid>
              <a:tr h="828647">
                <a:tc>
                  <a:txBody>
                    <a:bodyPr/>
                    <a:lstStyle/>
                    <a:p>
                      <a:pPr algn="ctr"/>
                      <a:endParaRPr lang="en-IN"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2">
                        <a:lumMod val="50000"/>
                      </a:schemeClr>
                    </a:solidFill>
                  </a:tcPr>
                </a:tc>
                <a:tc>
                  <a:txBody>
                    <a:bodyPr/>
                    <a:lstStyle/>
                    <a:p>
                      <a:pPr algn="ctr"/>
                      <a:r>
                        <a:rPr lang="en-US" b="1" dirty="0"/>
                        <a:t>Mean</a:t>
                      </a:r>
                      <a:endParaRPr lang="en-IN" b="1" dirty="0"/>
                    </a:p>
                  </a:txBody>
                  <a:tcPr>
                    <a:lnT w="12700" cap="flat" cmpd="sng" algn="ctr">
                      <a:solidFill>
                        <a:schemeClr val="tx1"/>
                      </a:solidFill>
                      <a:prstDash val="solid"/>
                      <a:round/>
                      <a:headEnd type="none" w="med" len="med"/>
                      <a:tailEnd type="none" w="med" len="med"/>
                    </a:lnT>
                    <a:solidFill>
                      <a:schemeClr val="bg2">
                        <a:lumMod val="50000"/>
                      </a:schemeClr>
                    </a:solidFill>
                  </a:tcPr>
                </a:tc>
                <a:tc>
                  <a:txBody>
                    <a:bodyPr/>
                    <a:lstStyle/>
                    <a:p>
                      <a:pPr algn="ctr"/>
                      <a:r>
                        <a:rPr lang="en-US" b="1" dirty="0"/>
                        <a:t>Std</a:t>
                      </a:r>
                      <a:endParaRPr lang="en-IN" b="1" dirty="0"/>
                    </a:p>
                  </a:txBody>
                  <a:tcPr>
                    <a:lnT w="12700" cap="flat" cmpd="sng" algn="ctr">
                      <a:solidFill>
                        <a:schemeClr val="tx1"/>
                      </a:solidFill>
                      <a:prstDash val="solid"/>
                      <a:round/>
                      <a:headEnd type="none" w="med" len="med"/>
                      <a:tailEnd type="none" w="med" len="med"/>
                    </a:lnT>
                    <a:solidFill>
                      <a:schemeClr val="bg2">
                        <a:lumMod val="50000"/>
                      </a:schemeClr>
                    </a:solidFill>
                  </a:tcPr>
                </a:tc>
                <a:tc>
                  <a:txBody>
                    <a:bodyPr/>
                    <a:lstStyle/>
                    <a:p>
                      <a:pPr algn="ctr"/>
                      <a:r>
                        <a:rPr lang="en-US" b="1" dirty="0"/>
                        <a:t>Median</a:t>
                      </a:r>
                      <a:endParaRPr lang="en-IN" b="1" dirty="0"/>
                    </a:p>
                  </a:txBody>
                  <a:tcPr>
                    <a:lnT w="12700" cap="flat" cmpd="sng" algn="ctr">
                      <a:solidFill>
                        <a:schemeClr val="tx1"/>
                      </a:solidFill>
                      <a:prstDash val="solid"/>
                      <a:round/>
                      <a:headEnd type="none" w="med" len="med"/>
                      <a:tailEnd type="none" w="med" len="med"/>
                    </a:lnT>
                    <a:solidFill>
                      <a:schemeClr val="bg2">
                        <a:lumMod val="50000"/>
                      </a:schemeClr>
                    </a:solidFill>
                  </a:tcPr>
                </a:tc>
                <a:tc>
                  <a:txBody>
                    <a:bodyPr/>
                    <a:lstStyle/>
                    <a:p>
                      <a:pPr algn="ctr"/>
                      <a:r>
                        <a:rPr lang="en-US" b="1" dirty="0"/>
                        <a:t>Mode</a:t>
                      </a:r>
                      <a:endParaRPr lang="en-IN" b="1" dirty="0"/>
                    </a:p>
                  </a:txBody>
                  <a:tcPr>
                    <a:lnT w="12700" cap="flat" cmpd="sng" algn="ctr">
                      <a:solidFill>
                        <a:schemeClr val="tx1"/>
                      </a:solidFill>
                      <a:prstDash val="solid"/>
                      <a:round/>
                      <a:headEnd type="none" w="med" len="med"/>
                      <a:tailEnd type="none" w="med" len="med"/>
                    </a:lnT>
                    <a:solidFill>
                      <a:schemeClr val="bg2">
                        <a:lumMod val="50000"/>
                      </a:schemeClr>
                    </a:solidFill>
                  </a:tcPr>
                </a:tc>
                <a:tc>
                  <a:txBody>
                    <a:bodyPr/>
                    <a:lstStyle/>
                    <a:p>
                      <a:pPr algn="ctr"/>
                      <a:r>
                        <a:rPr lang="en-US" b="1" dirty="0"/>
                        <a:t>Min</a:t>
                      </a:r>
                      <a:endParaRPr lang="en-IN" b="1" dirty="0"/>
                    </a:p>
                  </a:txBody>
                  <a:tcPr>
                    <a:lnT w="12700" cap="flat" cmpd="sng" algn="ctr">
                      <a:solidFill>
                        <a:schemeClr val="tx1"/>
                      </a:solidFill>
                      <a:prstDash val="solid"/>
                      <a:round/>
                      <a:headEnd type="none" w="med" len="med"/>
                      <a:tailEnd type="none" w="med" len="med"/>
                    </a:lnT>
                    <a:solidFill>
                      <a:schemeClr val="bg2">
                        <a:lumMod val="50000"/>
                      </a:schemeClr>
                    </a:solidFill>
                  </a:tcPr>
                </a:tc>
                <a:tc>
                  <a:txBody>
                    <a:bodyPr/>
                    <a:lstStyle/>
                    <a:p>
                      <a:pPr algn="ctr"/>
                      <a:r>
                        <a:rPr lang="en-US" b="1" dirty="0"/>
                        <a:t>Max</a:t>
                      </a:r>
                      <a:endParaRPr lang="en-IN" b="1" dirty="0"/>
                    </a:p>
                  </a:txBody>
                  <a:tcPr>
                    <a:lnT w="12700" cap="flat" cmpd="sng" algn="ctr">
                      <a:solidFill>
                        <a:schemeClr val="tx1"/>
                      </a:solidFill>
                      <a:prstDash val="solid"/>
                      <a:round/>
                      <a:headEnd type="none" w="med" len="med"/>
                      <a:tailEnd type="none" w="med" len="med"/>
                    </a:lnT>
                    <a:solidFill>
                      <a:schemeClr val="bg2">
                        <a:lumMod val="50000"/>
                      </a:schemeClr>
                    </a:solidFill>
                  </a:tcPr>
                </a:tc>
                <a:tc>
                  <a:txBody>
                    <a:bodyPr/>
                    <a:lstStyle/>
                    <a:p>
                      <a:pPr algn="ctr" fontAlgn="ctr"/>
                      <a:r>
                        <a:rPr lang="en-IN" sz="1800" b="1" i="0" kern="1200" dirty="0">
                          <a:solidFill>
                            <a:schemeClr val="lt1"/>
                          </a:solidFill>
                          <a:effectLst/>
                          <a:latin typeface="+mn-lt"/>
                          <a:ea typeface="+mn-ea"/>
                          <a:cs typeface="+mn-cs"/>
                        </a:rPr>
                        <a:t>Cronbach's alpha</a:t>
                      </a:r>
                      <a:endParaRPr lang="en-IN" b="1" dirty="0"/>
                    </a:p>
                  </a:txBody>
                  <a:tcPr>
                    <a:lnT w="12700" cap="flat" cmpd="sng" algn="ctr">
                      <a:solidFill>
                        <a:schemeClr val="tx1"/>
                      </a:solidFill>
                      <a:prstDash val="solid"/>
                      <a:round/>
                      <a:headEnd type="none" w="med" len="med"/>
                      <a:tailEnd type="none" w="med" len="med"/>
                    </a:lnT>
                    <a:solidFill>
                      <a:schemeClr val="bg2">
                        <a:lumMod val="50000"/>
                      </a:schemeClr>
                    </a:solidFill>
                  </a:tcPr>
                </a:tc>
                <a:tc>
                  <a:txBody>
                    <a:bodyPr/>
                    <a:lstStyle/>
                    <a:p>
                      <a:pPr algn="ctr" fontAlgn="ctr"/>
                      <a:r>
                        <a:rPr lang="en-US" b="1" dirty="0"/>
                        <a:t>No of Likert items</a:t>
                      </a:r>
                      <a:endParaRPr lang="en-IN" b="1"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2">
                        <a:lumMod val="50000"/>
                      </a:schemeClr>
                    </a:solidFill>
                  </a:tcPr>
                </a:tc>
                <a:extLst>
                  <a:ext uri="{0D108BD9-81ED-4DB2-BD59-A6C34878D82A}">
                    <a16:rowId xmlns:a16="http://schemas.microsoft.com/office/drawing/2014/main" val="1336801818"/>
                  </a:ext>
                </a:extLst>
              </a:tr>
              <a:tr h="828647">
                <a:tc>
                  <a:txBody>
                    <a:bodyPr/>
                    <a:lstStyle/>
                    <a:p>
                      <a:pPr algn="ctr"/>
                      <a:r>
                        <a:rPr lang="en-US" b="1"/>
                        <a:t>Coherence </a:t>
                      </a:r>
                      <a:endParaRPr lang="en-IN" b="1" dirty="0"/>
                    </a:p>
                  </a:txBody>
                  <a:tcPr>
                    <a:lnL w="12700" cap="flat" cmpd="sng" algn="ctr">
                      <a:solidFill>
                        <a:schemeClr val="tx1"/>
                      </a:solidFill>
                      <a:prstDash val="solid"/>
                      <a:round/>
                      <a:headEnd type="none" w="med" len="med"/>
                      <a:tailEnd type="none" w="med" len="med"/>
                    </a:lnL>
                  </a:tcPr>
                </a:tc>
                <a:tc>
                  <a:txBody>
                    <a:bodyPr/>
                    <a:lstStyle/>
                    <a:p>
                      <a:pPr algn="ctr"/>
                      <a:r>
                        <a:rPr lang="en-US" dirty="0"/>
                        <a:t>16.5</a:t>
                      </a:r>
                      <a:endParaRPr lang="en-IN" dirty="0"/>
                    </a:p>
                  </a:txBody>
                  <a:tcPr/>
                </a:tc>
                <a:tc>
                  <a:txBody>
                    <a:bodyPr/>
                    <a:lstStyle/>
                    <a:p>
                      <a:pPr algn="ctr"/>
                      <a:r>
                        <a:rPr lang="en-US" dirty="0"/>
                        <a:t>3.55</a:t>
                      </a:r>
                      <a:endParaRPr lang="en-IN" dirty="0"/>
                    </a:p>
                  </a:txBody>
                  <a:tcPr/>
                </a:tc>
                <a:tc>
                  <a:txBody>
                    <a:bodyPr/>
                    <a:lstStyle/>
                    <a:p>
                      <a:pPr algn="ctr"/>
                      <a:r>
                        <a:rPr lang="en-US" dirty="0"/>
                        <a:t>16.5</a:t>
                      </a:r>
                      <a:endParaRPr lang="en-IN" dirty="0"/>
                    </a:p>
                  </a:txBody>
                  <a:tcPr/>
                </a:tc>
                <a:tc>
                  <a:txBody>
                    <a:bodyPr/>
                    <a:lstStyle/>
                    <a:p>
                      <a:pPr algn="ctr"/>
                      <a:r>
                        <a:rPr lang="en-US" dirty="0"/>
                        <a:t>18</a:t>
                      </a:r>
                      <a:endParaRPr lang="en-IN" dirty="0"/>
                    </a:p>
                  </a:txBody>
                  <a:tcPr/>
                </a:tc>
                <a:tc>
                  <a:txBody>
                    <a:bodyPr/>
                    <a:lstStyle/>
                    <a:p>
                      <a:pPr algn="ctr"/>
                      <a:r>
                        <a:rPr lang="en-US" dirty="0"/>
                        <a:t>8</a:t>
                      </a:r>
                      <a:endParaRPr lang="en-IN" dirty="0"/>
                    </a:p>
                  </a:txBody>
                  <a:tcPr/>
                </a:tc>
                <a:tc>
                  <a:txBody>
                    <a:bodyPr/>
                    <a:lstStyle/>
                    <a:p>
                      <a:pPr algn="ctr"/>
                      <a:r>
                        <a:rPr lang="en-US" dirty="0"/>
                        <a:t>20</a:t>
                      </a:r>
                      <a:endParaRPr lang="en-IN" dirty="0"/>
                    </a:p>
                  </a:txBody>
                  <a:tcPr/>
                </a:tc>
                <a:tc>
                  <a:txBody>
                    <a:bodyPr/>
                    <a:lstStyle/>
                    <a:p>
                      <a:pPr algn="ctr"/>
                      <a:r>
                        <a:rPr lang="en-US" dirty="0"/>
                        <a:t>0.80</a:t>
                      </a:r>
                      <a:endParaRPr lang="en-IN" dirty="0"/>
                    </a:p>
                  </a:txBody>
                  <a:tcPr/>
                </a:tc>
                <a:tc>
                  <a:txBody>
                    <a:bodyPr/>
                    <a:lstStyle/>
                    <a:p>
                      <a:pPr algn="ctr"/>
                      <a:r>
                        <a:rPr lang="en-US" dirty="0"/>
                        <a:t>4</a:t>
                      </a:r>
                      <a:endParaRPr lang="en-IN" dirty="0"/>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285118400"/>
                  </a:ext>
                </a:extLst>
              </a:tr>
              <a:tr h="828647">
                <a:tc>
                  <a:txBody>
                    <a:bodyPr/>
                    <a:lstStyle/>
                    <a:p>
                      <a:pPr algn="ctr"/>
                      <a:r>
                        <a:rPr lang="en-US" b="1"/>
                        <a:t>Different from Original</a:t>
                      </a:r>
                      <a:endParaRPr lang="en-IN" b="1" dirty="0"/>
                    </a:p>
                  </a:txBody>
                  <a:tcPr>
                    <a:lnL w="12700" cap="flat" cmpd="sng" algn="ctr">
                      <a:solidFill>
                        <a:schemeClr val="tx1"/>
                      </a:solidFill>
                      <a:prstDash val="solid"/>
                      <a:round/>
                      <a:headEnd type="none" w="med" len="med"/>
                      <a:tailEnd type="none" w="med" len="med"/>
                    </a:lnL>
                  </a:tcPr>
                </a:tc>
                <a:tc>
                  <a:txBody>
                    <a:bodyPr/>
                    <a:lstStyle/>
                    <a:p>
                      <a:pPr algn="ctr"/>
                      <a:r>
                        <a:rPr lang="en-US" dirty="0"/>
                        <a:t>5.92</a:t>
                      </a:r>
                      <a:endParaRPr lang="en-IN" dirty="0"/>
                    </a:p>
                  </a:txBody>
                  <a:tcPr/>
                </a:tc>
                <a:tc>
                  <a:txBody>
                    <a:bodyPr/>
                    <a:lstStyle/>
                    <a:p>
                      <a:pPr algn="ctr"/>
                      <a:r>
                        <a:rPr lang="en-US" dirty="0"/>
                        <a:t>2.03</a:t>
                      </a:r>
                      <a:endParaRPr lang="en-IN" dirty="0"/>
                    </a:p>
                  </a:txBody>
                  <a:tcPr/>
                </a:tc>
                <a:tc>
                  <a:txBody>
                    <a:bodyPr/>
                    <a:lstStyle/>
                    <a:p>
                      <a:pPr algn="ctr"/>
                      <a:r>
                        <a:rPr lang="en-US" dirty="0"/>
                        <a:t>6.0</a:t>
                      </a:r>
                      <a:endParaRPr lang="en-IN" dirty="0"/>
                    </a:p>
                  </a:txBody>
                  <a:tcPr/>
                </a:tc>
                <a:tc>
                  <a:txBody>
                    <a:bodyPr/>
                    <a:lstStyle/>
                    <a:p>
                      <a:pPr algn="ctr"/>
                      <a:r>
                        <a:rPr lang="en-US" dirty="0"/>
                        <a:t>4</a:t>
                      </a:r>
                      <a:endParaRPr lang="en-IN" dirty="0"/>
                    </a:p>
                  </a:txBody>
                  <a:tcPr/>
                </a:tc>
                <a:tc>
                  <a:txBody>
                    <a:bodyPr/>
                    <a:lstStyle/>
                    <a:p>
                      <a:pPr algn="ctr"/>
                      <a:r>
                        <a:rPr lang="en-US" dirty="0"/>
                        <a:t>2</a:t>
                      </a:r>
                      <a:endParaRPr lang="en-IN" dirty="0"/>
                    </a:p>
                  </a:txBody>
                  <a:tcPr/>
                </a:tc>
                <a:tc>
                  <a:txBody>
                    <a:bodyPr/>
                    <a:lstStyle/>
                    <a:p>
                      <a:pPr algn="ctr"/>
                      <a:r>
                        <a:rPr lang="en-US" dirty="0"/>
                        <a:t>10</a:t>
                      </a:r>
                      <a:endParaRPr lang="en-IN" dirty="0"/>
                    </a:p>
                  </a:txBody>
                  <a:tcPr/>
                </a:tc>
                <a:tc>
                  <a:txBody>
                    <a:bodyPr/>
                    <a:lstStyle/>
                    <a:p>
                      <a:pPr algn="ctr"/>
                      <a:r>
                        <a:rPr lang="en-US" dirty="0"/>
                        <a:t>0.72</a:t>
                      </a:r>
                      <a:endParaRPr lang="en-IN" dirty="0"/>
                    </a:p>
                  </a:txBody>
                  <a:tcPr/>
                </a:tc>
                <a:tc>
                  <a:txBody>
                    <a:bodyPr/>
                    <a:lstStyle/>
                    <a:p>
                      <a:pPr algn="ctr"/>
                      <a:r>
                        <a:rPr lang="en-US" dirty="0"/>
                        <a:t>2</a:t>
                      </a:r>
                      <a:endParaRPr lang="en-IN" dirty="0"/>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827422295"/>
                  </a:ext>
                </a:extLst>
              </a:tr>
              <a:tr h="828647">
                <a:tc>
                  <a:txBody>
                    <a:bodyPr/>
                    <a:lstStyle/>
                    <a:p>
                      <a:pPr algn="ctr"/>
                      <a:r>
                        <a:rPr lang="en-US" b="1" dirty="0"/>
                        <a:t>Enjoyable</a:t>
                      </a:r>
                      <a:endParaRPr lang="en-IN" b="1" dirty="0"/>
                    </a:p>
                  </a:txBody>
                  <a:tcPr>
                    <a:lnL w="12700" cap="flat" cmpd="sng" algn="ctr">
                      <a:solidFill>
                        <a:schemeClr val="tx1"/>
                      </a:solidFill>
                      <a:prstDash val="solid"/>
                      <a:round/>
                      <a:headEnd type="none" w="med" len="med"/>
                      <a:tailEnd type="none" w="med" len="med"/>
                    </a:lnL>
                  </a:tcPr>
                </a:tc>
                <a:tc>
                  <a:txBody>
                    <a:bodyPr/>
                    <a:lstStyle/>
                    <a:p>
                      <a:pPr algn="ctr"/>
                      <a:r>
                        <a:rPr lang="en-US" dirty="0"/>
                        <a:t>14.61</a:t>
                      </a:r>
                      <a:endParaRPr lang="en-IN" dirty="0"/>
                    </a:p>
                  </a:txBody>
                  <a:tcPr/>
                </a:tc>
                <a:tc>
                  <a:txBody>
                    <a:bodyPr/>
                    <a:lstStyle/>
                    <a:p>
                      <a:pPr algn="ctr"/>
                      <a:r>
                        <a:rPr lang="en-US" dirty="0"/>
                        <a:t>4</a:t>
                      </a:r>
                      <a:r>
                        <a:rPr lang="en-IN" dirty="0"/>
                        <a:t>.58</a:t>
                      </a:r>
                      <a:endParaRPr lang="en-US" dirty="0"/>
                    </a:p>
                  </a:txBody>
                  <a:tcPr/>
                </a:tc>
                <a:tc>
                  <a:txBody>
                    <a:bodyPr/>
                    <a:lstStyle/>
                    <a:p>
                      <a:pPr algn="ctr"/>
                      <a:r>
                        <a:rPr lang="en-US" dirty="0"/>
                        <a:t>14.0</a:t>
                      </a:r>
                      <a:endParaRPr lang="en-IN" dirty="0"/>
                    </a:p>
                  </a:txBody>
                  <a:tcPr/>
                </a:tc>
                <a:tc>
                  <a:txBody>
                    <a:bodyPr/>
                    <a:lstStyle/>
                    <a:p>
                      <a:pPr algn="ctr"/>
                      <a:r>
                        <a:rPr lang="en-US" dirty="0"/>
                        <a:t>20</a:t>
                      </a:r>
                      <a:endParaRPr lang="en-IN" dirty="0"/>
                    </a:p>
                  </a:txBody>
                  <a:tcPr/>
                </a:tc>
                <a:tc>
                  <a:txBody>
                    <a:bodyPr/>
                    <a:lstStyle/>
                    <a:p>
                      <a:pPr algn="ctr"/>
                      <a:r>
                        <a:rPr lang="en-US" dirty="0"/>
                        <a:t>4</a:t>
                      </a:r>
                      <a:endParaRPr lang="en-IN" dirty="0"/>
                    </a:p>
                  </a:txBody>
                  <a:tcPr/>
                </a:tc>
                <a:tc>
                  <a:txBody>
                    <a:bodyPr/>
                    <a:lstStyle/>
                    <a:p>
                      <a:pPr algn="ctr"/>
                      <a:r>
                        <a:rPr lang="en-US" dirty="0"/>
                        <a:t>20</a:t>
                      </a:r>
                      <a:endParaRPr lang="en-IN" dirty="0"/>
                    </a:p>
                  </a:txBody>
                  <a:tcPr/>
                </a:tc>
                <a:tc>
                  <a:txBody>
                    <a:bodyPr/>
                    <a:lstStyle/>
                    <a:p>
                      <a:pPr algn="ctr"/>
                      <a:r>
                        <a:rPr lang="en-US" dirty="0"/>
                        <a:t>0.94</a:t>
                      </a:r>
                      <a:endParaRPr lang="en-IN" dirty="0"/>
                    </a:p>
                  </a:txBody>
                  <a:tcPr/>
                </a:tc>
                <a:tc>
                  <a:txBody>
                    <a:bodyPr/>
                    <a:lstStyle/>
                    <a:p>
                      <a:pPr algn="ctr"/>
                      <a:r>
                        <a:rPr lang="en-US" dirty="0"/>
                        <a:t>4</a:t>
                      </a:r>
                      <a:endParaRPr lang="en-IN" dirty="0"/>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833426994"/>
                  </a:ext>
                </a:extLst>
              </a:tr>
              <a:tr h="828647">
                <a:tc>
                  <a:txBody>
                    <a:bodyPr/>
                    <a:lstStyle/>
                    <a:p>
                      <a:pPr algn="ctr"/>
                      <a:r>
                        <a:rPr lang="en-US" b="1" u="sng" dirty="0">
                          <a:solidFill>
                            <a:schemeClr val="bg1"/>
                          </a:solidFill>
                        </a:rPr>
                        <a:t>Overall</a:t>
                      </a:r>
                      <a:endParaRPr lang="en-IN" b="1" u="sng" dirty="0">
                        <a:solidFill>
                          <a:schemeClr val="bg1"/>
                        </a:solidFill>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algn="ctr"/>
                      <a:r>
                        <a:rPr lang="en-US" b="1" dirty="0">
                          <a:solidFill>
                            <a:schemeClr val="bg1"/>
                          </a:solidFill>
                        </a:rPr>
                        <a:t>35.02</a:t>
                      </a:r>
                      <a:endParaRPr lang="en-IN" b="1" dirty="0">
                        <a:solidFill>
                          <a:schemeClr val="bg1"/>
                        </a:solidFill>
                      </a:endParaRPr>
                    </a:p>
                  </a:txBody>
                  <a:tcPr>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algn="ctr"/>
                      <a:r>
                        <a:rPr lang="en-US" b="1" dirty="0">
                          <a:solidFill>
                            <a:schemeClr val="bg1"/>
                          </a:solidFill>
                        </a:rPr>
                        <a:t>7.79</a:t>
                      </a:r>
                      <a:endParaRPr lang="en-IN" b="1" dirty="0">
                        <a:solidFill>
                          <a:schemeClr val="bg1"/>
                        </a:solidFill>
                      </a:endParaRPr>
                    </a:p>
                  </a:txBody>
                  <a:tcPr>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algn="ctr"/>
                      <a:r>
                        <a:rPr lang="en-US" b="1" dirty="0">
                          <a:solidFill>
                            <a:schemeClr val="bg1"/>
                          </a:solidFill>
                        </a:rPr>
                        <a:t>35.0</a:t>
                      </a:r>
                      <a:endParaRPr lang="en-IN" b="1" dirty="0">
                        <a:solidFill>
                          <a:schemeClr val="bg1"/>
                        </a:solidFill>
                      </a:endParaRPr>
                    </a:p>
                  </a:txBody>
                  <a:tcPr>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algn="ctr"/>
                      <a:r>
                        <a:rPr lang="en-US" b="1" dirty="0">
                          <a:solidFill>
                            <a:schemeClr val="bg1"/>
                          </a:solidFill>
                        </a:rPr>
                        <a:t>42</a:t>
                      </a:r>
                      <a:endParaRPr lang="en-IN" b="1" dirty="0">
                        <a:solidFill>
                          <a:schemeClr val="bg1"/>
                        </a:solidFill>
                      </a:endParaRPr>
                    </a:p>
                  </a:txBody>
                  <a:tcPr>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algn="ctr"/>
                      <a:r>
                        <a:rPr lang="en-US" b="1" dirty="0">
                          <a:solidFill>
                            <a:schemeClr val="bg1"/>
                          </a:solidFill>
                        </a:rPr>
                        <a:t>18</a:t>
                      </a:r>
                      <a:endParaRPr lang="en-IN" b="1" dirty="0">
                        <a:solidFill>
                          <a:schemeClr val="bg1"/>
                        </a:solidFill>
                      </a:endParaRPr>
                    </a:p>
                  </a:txBody>
                  <a:tcPr>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algn="ctr"/>
                      <a:r>
                        <a:rPr lang="en-US" b="1" dirty="0">
                          <a:solidFill>
                            <a:schemeClr val="bg1"/>
                          </a:solidFill>
                        </a:rPr>
                        <a:t>49</a:t>
                      </a:r>
                      <a:endParaRPr lang="en-IN" b="1" dirty="0">
                        <a:solidFill>
                          <a:schemeClr val="bg1"/>
                        </a:solidFill>
                      </a:endParaRPr>
                    </a:p>
                  </a:txBody>
                  <a:tcPr>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algn="ctr"/>
                      <a:r>
                        <a:rPr lang="en-US" b="1" dirty="0">
                          <a:solidFill>
                            <a:schemeClr val="bg1"/>
                          </a:solidFill>
                        </a:rPr>
                        <a:t>0.857</a:t>
                      </a:r>
                      <a:endParaRPr lang="en-IN" b="1" dirty="0">
                        <a:solidFill>
                          <a:schemeClr val="bg1"/>
                        </a:solidFill>
                      </a:endParaRPr>
                    </a:p>
                  </a:txBody>
                  <a:tcPr>
                    <a:lnB w="12700"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pPr algn="ctr"/>
                      <a:r>
                        <a:rPr lang="en-US" b="1" dirty="0">
                          <a:solidFill>
                            <a:schemeClr val="bg1"/>
                          </a:solidFill>
                        </a:rPr>
                        <a:t>10</a:t>
                      </a:r>
                      <a:endParaRPr lang="en-IN" b="1" dirty="0">
                        <a:solidFill>
                          <a:schemeClr val="bg1"/>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tx1">
                        <a:lumMod val="65000"/>
                        <a:lumOff val="35000"/>
                      </a:schemeClr>
                    </a:solidFill>
                  </a:tcPr>
                </a:tc>
                <a:extLst>
                  <a:ext uri="{0D108BD9-81ED-4DB2-BD59-A6C34878D82A}">
                    <a16:rowId xmlns:a16="http://schemas.microsoft.com/office/drawing/2014/main" val="1570910566"/>
                  </a:ext>
                </a:extLst>
              </a:tr>
            </a:tbl>
          </a:graphicData>
        </a:graphic>
      </p:graphicFrame>
    </p:spTree>
    <p:extLst>
      <p:ext uri="{BB962C8B-B14F-4D97-AF65-F5344CB8AC3E}">
        <p14:creationId xmlns:p14="http://schemas.microsoft.com/office/powerpoint/2010/main" val="1726508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46">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3" name="Group 48">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50" name="Rectangle 49">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4" name="Rectangle 53">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043631" y="809898"/>
            <a:ext cx="9942716" cy="1554480"/>
          </a:xfrm>
        </p:spPr>
        <p:txBody>
          <a:bodyPr anchor="ctr">
            <a:normAutofit/>
          </a:bodyPr>
          <a:lstStyle/>
          <a:p>
            <a:r>
              <a:rPr lang="en-US" sz="4800" dirty="0">
                <a:latin typeface="Avenir Next LT Pro Demi" panose="020B0604020202020204" pitchFamily="34" charset="0"/>
              </a:rPr>
              <a:t>Future Work</a:t>
            </a:r>
            <a:endParaRPr lang="en-IN" sz="4800" dirty="0"/>
          </a:p>
        </p:txBody>
      </p:sp>
      <p:cxnSp>
        <p:nvCxnSpPr>
          <p:cNvPr id="66" name="Straight Connector 55">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3" name="Content Placeholder 3">
            <a:extLst>
              <a:ext uri="{FF2B5EF4-FFF2-40B4-BE49-F238E27FC236}">
                <a16:creationId xmlns:a16="http://schemas.microsoft.com/office/drawing/2014/main" id="{5A52F0EE-7902-9ED2-76A9-2162BDCEC4B9}"/>
              </a:ext>
            </a:extLst>
          </p:cNvPr>
          <p:cNvGraphicFramePr>
            <a:graphicFrameLocks/>
          </p:cNvGraphicFramePr>
          <p:nvPr>
            <p:extLst>
              <p:ext uri="{D42A27DB-BD31-4B8C-83A1-F6EECF244321}">
                <p14:modId xmlns:p14="http://schemas.microsoft.com/office/powerpoint/2010/main" val="2651925635"/>
              </p:ext>
            </p:extLst>
          </p:nvPr>
        </p:nvGraphicFramePr>
        <p:xfrm>
          <a:off x="838200" y="2863786"/>
          <a:ext cx="6627725" cy="33175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5" name="Graphic 4" descr="Question mark">
            <a:extLst>
              <a:ext uri="{FF2B5EF4-FFF2-40B4-BE49-F238E27FC236}">
                <a16:creationId xmlns:a16="http://schemas.microsoft.com/office/drawing/2014/main" id="{47649705-429B-ABEB-D05A-67AA4A0F26AF}"/>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850026" y="2425812"/>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sp>
        <p:nvSpPr>
          <p:cNvPr id="4" name="Title 1">
            <a:extLst>
              <a:ext uri="{FF2B5EF4-FFF2-40B4-BE49-F238E27FC236}">
                <a16:creationId xmlns:a16="http://schemas.microsoft.com/office/drawing/2014/main" id="{CF3A4946-2BB3-B421-BA04-F67589B81D21}"/>
              </a:ext>
            </a:extLst>
          </p:cNvPr>
          <p:cNvSpPr txBox="1">
            <a:spLocks/>
          </p:cNvSpPr>
          <p:nvPr/>
        </p:nvSpPr>
        <p:spPr>
          <a:xfrm>
            <a:off x="8609428" y="4168536"/>
            <a:ext cx="3348548" cy="708057"/>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solidFill>
                  <a:schemeClr val="tx2"/>
                </a:solidFill>
                <a:latin typeface="Arial Rounded MT Bold" panose="020F0704030504030204" pitchFamily="34" charset="0"/>
              </a:rPr>
              <a:t>Questions?</a:t>
            </a:r>
          </a:p>
        </p:txBody>
      </p:sp>
    </p:spTree>
    <p:extLst>
      <p:ext uri="{BB962C8B-B14F-4D97-AF65-F5344CB8AC3E}">
        <p14:creationId xmlns:p14="http://schemas.microsoft.com/office/powerpoint/2010/main" val="258706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63" name="Rectangle 62">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Rectangle 66">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3737A9-EEAC-154F-C6E8-4227CF503EA0}"/>
              </a:ext>
            </a:extLst>
          </p:cNvPr>
          <p:cNvSpPr>
            <a:spLocks noGrp="1"/>
          </p:cNvSpPr>
          <p:nvPr>
            <p:ph type="title"/>
          </p:nvPr>
        </p:nvSpPr>
        <p:spPr>
          <a:xfrm>
            <a:off x="1043631" y="809898"/>
            <a:ext cx="9942716" cy="1554480"/>
          </a:xfrm>
        </p:spPr>
        <p:txBody>
          <a:bodyPr anchor="ctr">
            <a:normAutofit/>
          </a:bodyPr>
          <a:lstStyle/>
          <a:p>
            <a:r>
              <a:rPr lang="en-US" sz="4800" dirty="0">
                <a:latin typeface="Avenir Next LT Pro Demi" panose="020B0604020202020204" pitchFamily="34" charset="0"/>
              </a:rPr>
              <a:t>Contents</a:t>
            </a:r>
            <a:endParaRPr lang="en-IN" sz="4800" dirty="0"/>
          </a:p>
        </p:txBody>
      </p:sp>
      <p:sp>
        <p:nvSpPr>
          <p:cNvPr id="59" name="Content Placeholder 2">
            <a:extLst>
              <a:ext uri="{FF2B5EF4-FFF2-40B4-BE49-F238E27FC236}">
                <a16:creationId xmlns:a16="http://schemas.microsoft.com/office/drawing/2014/main" id="{EDF50811-E65D-95B7-5D28-821428F4AD90}"/>
              </a:ext>
            </a:extLst>
          </p:cNvPr>
          <p:cNvSpPr>
            <a:spLocks noGrp="1"/>
          </p:cNvSpPr>
          <p:nvPr>
            <p:ph idx="1"/>
          </p:nvPr>
        </p:nvSpPr>
        <p:spPr>
          <a:xfrm>
            <a:off x="1257971" y="3262727"/>
            <a:ext cx="9941319" cy="3222586"/>
          </a:xfrm>
        </p:spPr>
        <p:txBody>
          <a:bodyPr anchor="ctr">
            <a:normAutofit/>
          </a:bodyPr>
          <a:lstStyle/>
          <a:p>
            <a:r>
              <a:rPr lang="en-US" sz="2200" dirty="0">
                <a:latin typeface="Avenir Next LT Pro" panose="020B0504020202020204" pitchFamily="34" charset="0"/>
              </a:rPr>
              <a:t>Introduction</a:t>
            </a:r>
          </a:p>
          <a:p>
            <a:r>
              <a:rPr lang="en-US" sz="2200" dirty="0">
                <a:latin typeface="Avenir Next LT Pro" panose="020B0504020202020204" pitchFamily="34" charset="0"/>
              </a:rPr>
              <a:t>Research Question</a:t>
            </a:r>
          </a:p>
          <a:p>
            <a:r>
              <a:rPr lang="en-US" sz="2200" dirty="0">
                <a:latin typeface="Avenir Next LT Pro" panose="020B0504020202020204" pitchFamily="34" charset="0"/>
              </a:rPr>
              <a:t>Background</a:t>
            </a:r>
          </a:p>
          <a:p>
            <a:r>
              <a:rPr lang="en-US" sz="2200" dirty="0">
                <a:latin typeface="Avenir Next LT Pro" panose="020B0504020202020204" pitchFamily="34" charset="0"/>
              </a:rPr>
              <a:t>Methodology</a:t>
            </a:r>
          </a:p>
          <a:p>
            <a:r>
              <a:rPr lang="en-US" sz="2200" dirty="0">
                <a:latin typeface="Avenir Next LT Pro" panose="020B0504020202020204" pitchFamily="34" charset="0"/>
              </a:rPr>
              <a:t>Demo</a:t>
            </a:r>
          </a:p>
          <a:p>
            <a:r>
              <a:rPr lang="en-US" sz="2200" dirty="0">
                <a:latin typeface="Avenir Next LT Pro" panose="020B0504020202020204" pitchFamily="34" charset="0"/>
              </a:rPr>
              <a:t>Survey</a:t>
            </a:r>
          </a:p>
          <a:p>
            <a:r>
              <a:rPr lang="en-US" sz="2200" dirty="0">
                <a:latin typeface="Avenir Next LT Pro" panose="020B0504020202020204" pitchFamily="34" charset="0"/>
              </a:rPr>
              <a:t>Questions?</a:t>
            </a:r>
          </a:p>
          <a:p>
            <a:endParaRPr lang="en-US" sz="2200" dirty="0">
              <a:latin typeface="Avenir Next LT Pro" panose="020B0504020202020204" pitchFamily="34" charset="0"/>
            </a:endParaRPr>
          </a:p>
          <a:p>
            <a:endParaRPr lang="en-IN" sz="2200" dirty="0">
              <a:latin typeface="Avenir Next LT Pro" panose="020B0504020202020204" pitchFamily="34" charset="0"/>
            </a:endParaRPr>
          </a:p>
        </p:txBody>
      </p:sp>
      <p:cxnSp>
        <p:nvCxnSpPr>
          <p:cNvPr id="69" name="Straight Connector 68">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375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6" name="Rectangle 35">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0" name="Rectangle 39">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043631" y="809898"/>
            <a:ext cx="9942716" cy="1554480"/>
          </a:xfrm>
        </p:spPr>
        <p:txBody>
          <a:bodyPr anchor="ctr">
            <a:normAutofit/>
          </a:bodyPr>
          <a:lstStyle/>
          <a:p>
            <a:r>
              <a:rPr lang="en-US" sz="4800" dirty="0">
                <a:latin typeface="Avenir Next LT Pro Demi" panose="020B0604020202020204" pitchFamily="34" charset="0"/>
              </a:rPr>
              <a:t>Introduction</a:t>
            </a:r>
            <a:endParaRPr lang="en-IN" sz="4800" dirty="0"/>
          </a:p>
        </p:txBody>
      </p:sp>
      <p:sp>
        <p:nvSpPr>
          <p:cNvPr id="3" name="Content Placeholder 2">
            <a:extLst>
              <a:ext uri="{FF2B5EF4-FFF2-40B4-BE49-F238E27FC236}">
                <a16:creationId xmlns:a16="http://schemas.microsoft.com/office/drawing/2014/main" id="{E770F786-8AB4-EB22-1121-002933B8AB39}"/>
              </a:ext>
            </a:extLst>
          </p:cNvPr>
          <p:cNvSpPr>
            <a:spLocks noGrp="1"/>
          </p:cNvSpPr>
          <p:nvPr>
            <p:ph idx="1"/>
          </p:nvPr>
        </p:nvSpPr>
        <p:spPr>
          <a:xfrm>
            <a:off x="1045028" y="3017522"/>
            <a:ext cx="9941319" cy="3124658"/>
          </a:xfrm>
        </p:spPr>
        <p:txBody>
          <a:bodyPr anchor="ctr">
            <a:normAutofit/>
          </a:bodyPr>
          <a:lstStyle/>
          <a:p>
            <a:r>
              <a:rPr lang="en-US" sz="2400" dirty="0"/>
              <a:t>Chaotic Mapping</a:t>
            </a:r>
          </a:p>
          <a:p>
            <a:pPr marL="0" indent="0">
              <a:buNone/>
            </a:pPr>
            <a:endParaRPr lang="en-US" sz="2400" dirty="0"/>
          </a:p>
          <a:p>
            <a:r>
              <a:rPr lang="en-US" sz="2400" dirty="0"/>
              <a:t>Synchronization of Lorenz Attractors</a:t>
            </a:r>
          </a:p>
          <a:p>
            <a:pPr marL="0" indent="0">
              <a:buNone/>
            </a:pPr>
            <a:endParaRPr lang="en-US" sz="2400" dirty="0"/>
          </a:p>
          <a:p>
            <a:r>
              <a:rPr lang="en-US" sz="2400" dirty="0"/>
              <a:t>Novel Approach to generating music </a:t>
            </a:r>
          </a:p>
          <a:p>
            <a:endParaRPr lang="en-IN" sz="2400" dirty="0"/>
          </a:p>
        </p:txBody>
      </p:sp>
      <p:cxnSp>
        <p:nvCxnSpPr>
          <p:cNvPr id="42" name="Straight Connector 41">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5877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50" name="Rectangle 49">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1" name="Straight Connector 50">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53" name="Rectangle 52">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153618" y="1239927"/>
            <a:ext cx="4008586" cy="4680583"/>
          </a:xfrm>
        </p:spPr>
        <p:txBody>
          <a:bodyPr anchor="ctr">
            <a:normAutofit/>
          </a:bodyPr>
          <a:lstStyle/>
          <a:p>
            <a:r>
              <a:rPr lang="en-US" sz="5200" dirty="0">
                <a:latin typeface="Avenir Next LT Pro Demi" panose="020B0604020202020204" pitchFamily="34" charset="0"/>
              </a:rPr>
              <a:t>Research Question</a:t>
            </a:r>
            <a:endParaRPr lang="en-IN" sz="5200" dirty="0"/>
          </a:p>
        </p:txBody>
      </p:sp>
      <p:sp>
        <p:nvSpPr>
          <p:cNvPr id="3" name="Content Placeholder 2">
            <a:extLst>
              <a:ext uri="{FF2B5EF4-FFF2-40B4-BE49-F238E27FC236}">
                <a16:creationId xmlns:a16="http://schemas.microsoft.com/office/drawing/2014/main" id="{E770F786-8AB4-EB22-1121-002933B8AB39}"/>
              </a:ext>
            </a:extLst>
          </p:cNvPr>
          <p:cNvSpPr>
            <a:spLocks noGrp="1"/>
          </p:cNvSpPr>
          <p:nvPr>
            <p:ph idx="1"/>
          </p:nvPr>
        </p:nvSpPr>
        <p:spPr>
          <a:xfrm>
            <a:off x="4629150" y="1239927"/>
            <a:ext cx="6634597" cy="4680583"/>
          </a:xfrm>
        </p:spPr>
        <p:txBody>
          <a:bodyPr anchor="ctr">
            <a:normAutofit/>
          </a:bodyPr>
          <a:lstStyle/>
          <a:p>
            <a:pPr marL="0" indent="0" algn="just">
              <a:buNone/>
            </a:pPr>
            <a:r>
              <a:rPr lang="en-US" sz="2000" b="0" dirty="0">
                <a:solidFill>
                  <a:srgbClr val="222222"/>
                </a:solidFill>
                <a:effectLst/>
                <a:latin typeface="Arial Rounded MT Bold" panose="020F0704030504030204" pitchFamily="34" charset="0"/>
              </a:rPr>
              <a:t>By leveraging the concepts of synchronizing attractors and chaotic mapping, how coherent can the musical variations of a two-voice fugue generated be?</a:t>
            </a:r>
            <a:endParaRPr lang="en-IN" sz="2000" dirty="0">
              <a:latin typeface="Arial Rounded MT Bold" panose="020F0704030504030204" pitchFamily="34" charset="0"/>
            </a:endParaRPr>
          </a:p>
        </p:txBody>
      </p:sp>
    </p:spTree>
    <p:extLst>
      <p:ext uri="{BB962C8B-B14F-4D97-AF65-F5344CB8AC3E}">
        <p14:creationId xmlns:p14="http://schemas.microsoft.com/office/powerpoint/2010/main" val="2521739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6" name="Rectangle 35">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0" name="Rectangle 39">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043631" y="809898"/>
            <a:ext cx="9942716" cy="1554480"/>
          </a:xfrm>
        </p:spPr>
        <p:txBody>
          <a:bodyPr anchor="ctr">
            <a:normAutofit/>
          </a:bodyPr>
          <a:lstStyle/>
          <a:p>
            <a:r>
              <a:rPr lang="en-US" sz="4800" dirty="0">
                <a:latin typeface="Avenir Next LT Pro Demi" panose="020B0604020202020204" pitchFamily="34" charset="0"/>
              </a:rPr>
              <a:t>Background</a:t>
            </a:r>
            <a:endParaRPr lang="en-IN" sz="4800" dirty="0"/>
          </a:p>
        </p:txBody>
      </p:sp>
      <p:graphicFrame>
        <p:nvGraphicFramePr>
          <p:cNvPr id="46" name="Content Placeholder 2">
            <a:extLst>
              <a:ext uri="{FF2B5EF4-FFF2-40B4-BE49-F238E27FC236}">
                <a16:creationId xmlns:a16="http://schemas.microsoft.com/office/drawing/2014/main" id="{DDAC8D01-9789-000C-92C7-C9881E4BA0A9}"/>
              </a:ext>
            </a:extLst>
          </p:cNvPr>
          <p:cNvGraphicFramePr>
            <a:graphicFrameLocks noGrp="1"/>
          </p:cNvGraphicFramePr>
          <p:nvPr>
            <p:ph idx="1"/>
            <p:extLst>
              <p:ext uri="{D42A27DB-BD31-4B8C-83A1-F6EECF244321}">
                <p14:modId xmlns:p14="http://schemas.microsoft.com/office/powerpoint/2010/main" val="1348331278"/>
              </p:ext>
            </p:extLst>
          </p:nvPr>
        </p:nvGraphicFramePr>
        <p:xfrm>
          <a:off x="1045028" y="3017522"/>
          <a:ext cx="9941319" cy="31246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42" name="Straight Connector 41">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7481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9" name="Rectangle 48">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1" name="Rectangle 50">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115568" y="548640"/>
            <a:ext cx="10168128" cy="1179576"/>
          </a:xfrm>
        </p:spPr>
        <p:txBody>
          <a:bodyPr>
            <a:normAutofit/>
          </a:bodyPr>
          <a:lstStyle/>
          <a:p>
            <a:r>
              <a:rPr lang="en-US" sz="4000" dirty="0">
                <a:latin typeface="Avenir Next LT Pro Demi" panose="020B0604020202020204" pitchFamily="34" charset="0"/>
              </a:rPr>
              <a:t>Synchronization</a:t>
            </a:r>
            <a:endParaRPr lang="en-IN" sz="4000" dirty="0"/>
          </a:p>
        </p:txBody>
      </p:sp>
      <p:sp>
        <p:nvSpPr>
          <p:cNvPr id="53" name="Rectangle 52">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E770F786-8AB4-EB22-1121-002933B8AB39}"/>
              </a:ext>
            </a:extLst>
          </p:cNvPr>
          <p:cNvSpPr>
            <a:spLocks noGrp="1"/>
          </p:cNvSpPr>
          <p:nvPr>
            <p:ph idx="1"/>
          </p:nvPr>
        </p:nvSpPr>
        <p:spPr>
          <a:xfrm>
            <a:off x="1115568" y="2481943"/>
            <a:ext cx="10168128" cy="3695020"/>
          </a:xfrm>
        </p:spPr>
        <p:txBody>
          <a:bodyPr>
            <a:normAutofit fontScale="92500" lnSpcReduction="10000"/>
          </a:bodyPr>
          <a:lstStyle/>
          <a:p>
            <a:endParaRPr lang="en-US" sz="2200" dirty="0"/>
          </a:p>
          <a:p>
            <a:pPr marL="0" indent="0">
              <a:buNone/>
            </a:pPr>
            <a:r>
              <a:rPr lang="en-US" sz="2200" dirty="0"/>
              <a:t>Different Types of Synchronization</a:t>
            </a:r>
          </a:p>
          <a:p>
            <a:pPr marL="0" indent="0">
              <a:buNone/>
            </a:pPr>
            <a:endParaRPr lang="en-US" sz="2200" dirty="0"/>
          </a:p>
          <a:p>
            <a:pPr lvl="1"/>
            <a:r>
              <a:rPr lang="en-US" dirty="0"/>
              <a:t>Complete/ Identical Synchronization</a:t>
            </a:r>
          </a:p>
          <a:p>
            <a:pPr lvl="2"/>
            <a:r>
              <a:rPr lang="en-US" b="1" dirty="0"/>
              <a:t>Master/Slave Coupled Systems</a:t>
            </a:r>
          </a:p>
          <a:p>
            <a:pPr lvl="2"/>
            <a:endParaRPr lang="en-US" sz="1100" dirty="0"/>
          </a:p>
          <a:p>
            <a:pPr lvl="1"/>
            <a:r>
              <a:rPr lang="en-US" dirty="0"/>
              <a:t>General Synchronization</a:t>
            </a:r>
          </a:p>
          <a:p>
            <a:pPr lvl="2"/>
            <a:r>
              <a:rPr lang="en-US" dirty="0"/>
              <a:t>State of one system completely determined by other</a:t>
            </a:r>
          </a:p>
          <a:p>
            <a:pPr lvl="2"/>
            <a:r>
              <a:rPr lang="en-US" dirty="0"/>
              <a:t>Y =  F(X)</a:t>
            </a:r>
          </a:p>
          <a:p>
            <a:pPr marL="457200" lvl="1" indent="0">
              <a:buNone/>
            </a:pPr>
            <a:endParaRPr lang="en-US" dirty="0"/>
          </a:p>
          <a:p>
            <a:pPr lvl="1"/>
            <a:r>
              <a:rPr lang="en-US" dirty="0"/>
              <a:t>Phase Synchronization</a:t>
            </a:r>
          </a:p>
          <a:p>
            <a:pPr marL="0" indent="0">
              <a:buNone/>
            </a:pPr>
            <a:endParaRPr lang="en-US" sz="2200" dirty="0"/>
          </a:p>
          <a:p>
            <a:pPr marL="457200" lvl="1" indent="0">
              <a:buNone/>
            </a:pPr>
            <a:endParaRPr lang="en-US" sz="1800" dirty="0"/>
          </a:p>
          <a:p>
            <a:pPr marL="457200" lvl="1" indent="0">
              <a:buNone/>
            </a:pPr>
            <a:endParaRPr lang="en-US" sz="1800" dirty="0"/>
          </a:p>
          <a:p>
            <a:pPr marL="457200" lvl="1" indent="0">
              <a:buNone/>
            </a:pPr>
            <a:endParaRPr lang="en-US" sz="1800" dirty="0"/>
          </a:p>
          <a:p>
            <a:pPr lvl="1"/>
            <a:endParaRPr lang="en-US" sz="1800" dirty="0"/>
          </a:p>
          <a:p>
            <a:pPr lvl="1"/>
            <a:endParaRPr lang="en-US" sz="1800" dirty="0"/>
          </a:p>
          <a:p>
            <a:pPr lvl="1"/>
            <a:endParaRPr lang="en-US" sz="1800" dirty="0"/>
          </a:p>
          <a:p>
            <a:pPr lvl="1"/>
            <a:endParaRPr lang="en-US" sz="1800" dirty="0"/>
          </a:p>
          <a:p>
            <a:pPr marL="457200" lvl="1" indent="0">
              <a:buNone/>
            </a:pPr>
            <a:endParaRPr lang="en-US" sz="1800" dirty="0"/>
          </a:p>
          <a:p>
            <a:endParaRPr lang="en-IN" sz="2200" dirty="0"/>
          </a:p>
        </p:txBody>
      </p:sp>
      <p:pic>
        <p:nvPicPr>
          <p:cNvPr id="9" name="Picture 8" descr="Schematic">
            <a:extLst>
              <a:ext uri="{FF2B5EF4-FFF2-40B4-BE49-F238E27FC236}">
                <a16:creationId xmlns:a16="http://schemas.microsoft.com/office/drawing/2014/main" id="{EF3B670D-2C2B-ABE7-0D72-A65B8DB79E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4199" y="3562658"/>
            <a:ext cx="3551428" cy="1024031"/>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396526D8-EC76-B5BE-F360-63AE54EB633E}"/>
                  </a:ext>
                </a:extLst>
              </p:cNvPr>
              <p:cNvSpPr txBox="1"/>
              <p:nvPr/>
            </p:nvSpPr>
            <p:spPr>
              <a:xfrm>
                <a:off x="8062808" y="4550828"/>
                <a:ext cx="2734627" cy="83099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1600" b="0" i="1" smtClean="0">
                          <a:latin typeface="Cambria Math" panose="02040503050406030204" pitchFamily="18" charset="0"/>
                        </a:rPr>
                        <m:t>𝑓</m:t>
                      </m:r>
                      <m:r>
                        <a:rPr lang="en-US" sz="1600" b="0" i="1" smtClean="0">
                          <a:latin typeface="Cambria Math" panose="02040503050406030204" pitchFamily="18" charset="0"/>
                        </a:rPr>
                        <m:t> </m:t>
                      </m:r>
                      <m:r>
                        <a:rPr lang="en-US" sz="1600" b="0" i="1" smtClean="0">
                          <a:latin typeface="Cambria Math" panose="02040503050406030204" pitchFamily="18" charset="0"/>
                        </a:rPr>
                        <m:t>𝑖𝑠</m:t>
                      </m:r>
                      <m:r>
                        <a:rPr lang="en-US" sz="1600" b="0" i="1" smtClean="0">
                          <a:latin typeface="Cambria Math" panose="02040503050406030204" pitchFamily="18" charset="0"/>
                        </a:rPr>
                        <m:t> </m:t>
                      </m:r>
                      <m:r>
                        <a:rPr lang="en-US" sz="1600" b="0" i="1" smtClean="0">
                          <a:latin typeface="Cambria Math" panose="02040503050406030204" pitchFamily="18" charset="0"/>
                        </a:rPr>
                        <m:t>𝑛𝑜𝑛</m:t>
                      </m:r>
                      <m:r>
                        <a:rPr lang="en-US" sz="1600" b="0" i="1" smtClean="0">
                          <a:latin typeface="Cambria Math" panose="02040503050406030204" pitchFamily="18" charset="0"/>
                        </a:rPr>
                        <m:t> </m:t>
                      </m:r>
                      <m:r>
                        <a:rPr lang="en-US" sz="1600" b="0" i="1" smtClean="0">
                          <a:latin typeface="Cambria Math" panose="02040503050406030204" pitchFamily="18" charset="0"/>
                        </a:rPr>
                        <m:t>𝑙𝑖𝑛𝑒𝑎𝑟</m:t>
                      </m:r>
                      <m:r>
                        <a:rPr lang="en-US" sz="1600" b="0" i="1" smtClean="0">
                          <a:latin typeface="Cambria Math" panose="02040503050406030204" pitchFamily="18" charset="0"/>
                        </a:rPr>
                        <m:t> </m:t>
                      </m:r>
                    </m:oMath>
                  </m:oMathPara>
                </a14:m>
                <a:endParaRPr lang="en-US" sz="1600" b="0" dirty="0"/>
              </a:p>
              <a:p>
                <a:pPr/>
                <a14:m>
                  <m:oMathPara xmlns:m="http://schemas.openxmlformats.org/officeDocument/2006/math">
                    <m:oMathParaPr>
                      <m:jc m:val="centerGroup"/>
                    </m:oMathParaPr>
                    <m:oMath xmlns:m="http://schemas.openxmlformats.org/officeDocument/2006/math">
                      <m:r>
                        <a:rPr lang="en-US" sz="1600" b="0" i="1" smtClean="0">
                          <a:latin typeface="Cambria Math" panose="02040503050406030204" pitchFamily="18" charset="0"/>
                        </a:rPr>
                        <m:t>𝐻</m:t>
                      </m:r>
                      <m:r>
                        <a:rPr lang="en-US" sz="1600" b="0" i="1" smtClean="0">
                          <a:latin typeface="Cambria Math" panose="02040503050406030204" pitchFamily="18" charset="0"/>
                        </a:rPr>
                        <m:t> </m:t>
                      </m:r>
                      <m:r>
                        <a:rPr lang="en-US" sz="1600" b="0" i="1" smtClean="0">
                          <a:latin typeface="Cambria Math" panose="02040503050406030204" pitchFamily="18" charset="0"/>
                        </a:rPr>
                        <m:t>𝑖𝑠</m:t>
                      </m:r>
                      <m:r>
                        <a:rPr lang="en-US" sz="1600" b="0" i="1" smtClean="0">
                          <a:latin typeface="Cambria Math" panose="02040503050406030204" pitchFamily="18" charset="0"/>
                        </a:rPr>
                        <m:t> </m:t>
                      </m:r>
                      <m:r>
                        <a:rPr lang="en-US" sz="1600" b="0" i="1" smtClean="0">
                          <a:latin typeface="Cambria Math" panose="02040503050406030204" pitchFamily="18" charset="0"/>
                        </a:rPr>
                        <m:t>𝑠𝑚𝑜𝑜𝑡h</m:t>
                      </m:r>
                      <m:r>
                        <a:rPr lang="en-US" sz="1600" b="0" i="1" smtClean="0">
                          <a:latin typeface="Cambria Math" panose="02040503050406030204" pitchFamily="18" charset="0"/>
                        </a:rPr>
                        <m:t> </m:t>
                      </m:r>
                      <m:r>
                        <a:rPr lang="en-US" sz="1600" b="0" i="1" smtClean="0">
                          <a:latin typeface="Cambria Math" panose="02040503050406030204" pitchFamily="18" charset="0"/>
                        </a:rPr>
                        <m:t>𝑐𝑜𝑢𝑝𝑙𝑖𝑛𝑔</m:t>
                      </m:r>
                      <m:r>
                        <a:rPr lang="en-US" sz="1600" b="0" i="1" smtClean="0">
                          <a:latin typeface="Cambria Math" panose="02040503050406030204" pitchFamily="18" charset="0"/>
                        </a:rPr>
                        <m:t> </m:t>
                      </m:r>
                      <m:r>
                        <a:rPr lang="en-US" sz="1600" b="0" i="1" smtClean="0">
                          <a:latin typeface="Cambria Math" panose="02040503050406030204" pitchFamily="18" charset="0"/>
                        </a:rPr>
                        <m:t>𝑓𝑢𝑛𝑐𝑖𝑡𝑜𝑛</m:t>
                      </m:r>
                    </m:oMath>
                  </m:oMathPara>
                </a14:m>
                <a:endParaRPr lang="en-US" sz="1600" b="0" dirty="0"/>
              </a:p>
              <a:p>
                <a:pPr/>
                <a14:m>
                  <m:oMathPara xmlns:m="http://schemas.openxmlformats.org/officeDocument/2006/math">
                    <m:oMathParaPr>
                      <m:jc m:val="centerGroup"/>
                    </m:oMathParaPr>
                    <m:oMath xmlns:m="http://schemas.openxmlformats.org/officeDocument/2006/math">
                      <m:r>
                        <a:rPr lang="en-US" sz="1600" b="0" i="1" smtClean="0">
                          <a:latin typeface="Cambria Math" panose="02040503050406030204" pitchFamily="18" charset="0"/>
                        </a:rPr>
                        <m:t>𝛼</m:t>
                      </m:r>
                      <m:r>
                        <a:rPr lang="en-US" sz="1600" b="0" i="1" smtClean="0">
                          <a:latin typeface="Cambria Math" panose="02040503050406030204" pitchFamily="18" charset="0"/>
                        </a:rPr>
                        <m:t> </m:t>
                      </m:r>
                      <m:r>
                        <a:rPr lang="en-US" sz="1600" b="0" i="1" smtClean="0">
                          <a:latin typeface="Cambria Math" panose="02040503050406030204" pitchFamily="18" charset="0"/>
                        </a:rPr>
                        <m:t>𝑖𝑠</m:t>
                      </m:r>
                      <m:r>
                        <a:rPr lang="en-US" sz="1600" b="0" i="1" smtClean="0">
                          <a:latin typeface="Cambria Math" panose="02040503050406030204" pitchFamily="18" charset="0"/>
                        </a:rPr>
                        <m:t> </m:t>
                      </m:r>
                      <m:r>
                        <a:rPr lang="en-US" sz="1600" b="0" i="1" smtClean="0">
                          <a:latin typeface="Cambria Math" panose="02040503050406030204" pitchFamily="18" charset="0"/>
                        </a:rPr>
                        <m:t>𝑐𝑜𝑢𝑝𝑙𝑖𝑛𝑔</m:t>
                      </m:r>
                      <m:r>
                        <a:rPr lang="en-US" sz="1600" b="0" i="1" smtClean="0">
                          <a:latin typeface="Cambria Math" panose="02040503050406030204" pitchFamily="18" charset="0"/>
                        </a:rPr>
                        <m:t> </m:t>
                      </m:r>
                      <m:r>
                        <a:rPr lang="en-US" sz="1600" b="0" i="1" smtClean="0">
                          <a:latin typeface="Cambria Math" panose="02040503050406030204" pitchFamily="18" charset="0"/>
                        </a:rPr>
                        <m:t>𝑠𝑡𝑟𝑒𝑛𝑔𝑡h</m:t>
                      </m:r>
                    </m:oMath>
                  </m:oMathPara>
                </a14:m>
                <a:endParaRPr lang="en-IN" sz="1600" dirty="0"/>
              </a:p>
            </p:txBody>
          </p:sp>
        </mc:Choice>
        <mc:Fallback xmlns="">
          <p:sp>
            <p:nvSpPr>
              <p:cNvPr id="10" name="TextBox 9">
                <a:extLst>
                  <a:ext uri="{FF2B5EF4-FFF2-40B4-BE49-F238E27FC236}">
                    <a16:creationId xmlns:a16="http://schemas.microsoft.com/office/drawing/2014/main" id="{396526D8-EC76-B5BE-F360-63AE54EB633E}"/>
                  </a:ext>
                </a:extLst>
              </p:cNvPr>
              <p:cNvSpPr txBox="1">
                <a:spLocks noRot="1" noChangeAspect="1" noMove="1" noResize="1" noEditPoints="1" noAdjustHandles="1" noChangeArrowheads="1" noChangeShapeType="1" noTextEdit="1"/>
              </p:cNvSpPr>
              <p:nvPr/>
            </p:nvSpPr>
            <p:spPr>
              <a:xfrm>
                <a:off x="8062808" y="4550828"/>
                <a:ext cx="2734627" cy="830997"/>
              </a:xfrm>
              <a:prstGeom prst="rect">
                <a:avLst/>
              </a:prstGeom>
              <a:blipFill>
                <a:blip r:embed="rId4"/>
                <a:stretch>
                  <a:fillRect r="-8259" b="-3676"/>
                </a:stretch>
              </a:blipFill>
            </p:spPr>
            <p:txBody>
              <a:bodyPr/>
              <a:lstStyle/>
              <a:p>
                <a:r>
                  <a:rPr lang="en-IN">
                    <a:noFill/>
                  </a:rPr>
                  <a:t> </a:t>
                </a:r>
              </a:p>
            </p:txBody>
          </p:sp>
        </mc:Fallback>
      </mc:AlternateContent>
      <p:sp>
        <p:nvSpPr>
          <p:cNvPr id="11" name="Rectangle 10" descr="Badge with solid fill">
            <a:extLst>
              <a:ext uri="{FF2B5EF4-FFF2-40B4-BE49-F238E27FC236}">
                <a16:creationId xmlns:a16="http://schemas.microsoft.com/office/drawing/2014/main" id="{4968F30E-06C4-51FC-BDD0-8B19321045BA}"/>
              </a:ext>
            </a:extLst>
          </p:cNvPr>
          <p:cNvSpPr/>
          <p:nvPr/>
        </p:nvSpPr>
        <p:spPr>
          <a:xfrm>
            <a:off x="11231711" y="5931514"/>
            <a:ext cx="490897" cy="490897"/>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p:spPr>
        <p:style>
          <a:lnRef idx="0">
            <a:schemeClr val="lt1">
              <a:hueOff val="0"/>
              <a:satOff val="0"/>
              <a:lumOff val="0"/>
              <a:alphaOff val="0"/>
            </a:schemeClr>
          </a:lnRef>
          <a:fillRef idx="3">
            <a:scrgbClr r="0" g="0" b="0"/>
          </a:fillRef>
          <a:effectRef idx="3">
            <a:schemeClr val="accent1">
              <a:hueOff val="0"/>
              <a:satOff val="0"/>
              <a:lumOff val="0"/>
              <a:alphaOff val="0"/>
            </a:schemeClr>
          </a:effectRef>
          <a:fontRef idx="minor">
            <a:schemeClr val="lt1"/>
          </a:fontRef>
        </p:style>
      </p:sp>
    </p:spTree>
    <p:extLst>
      <p:ext uri="{BB962C8B-B14F-4D97-AF65-F5344CB8AC3E}">
        <p14:creationId xmlns:p14="http://schemas.microsoft.com/office/powerpoint/2010/main" val="7896431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9" name="Rectangle 48">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1" name="Rectangle 50">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115568" y="548640"/>
            <a:ext cx="10168128" cy="1179576"/>
          </a:xfrm>
        </p:spPr>
        <p:txBody>
          <a:bodyPr>
            <a:normAutofit/>
          </a:bodyPr>
          <a:lstStyle/>
          <a:p>
            <a:r>
              <a:rPr lang="en-US" sz="4000" dirty="0">
                <a:latin typeface="Avenir Next LT Pro Demi" panose="020B0604020202020204" pitchFamily="34" charset="0"/>
              </a:rPr>
              <a:t>Fugue</a:t>
            </a:r>
            <a:endParaRPr lang="en-IN" sz="4000" dirty="0"/>
          </a:p>
        </p:txBody>
      </p:sp>
      <p:sp>
        <p:nvSpPr>
          <p:cNvPr id="53" name="Rectangle 52">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E770F786-8AB4-EB22-1121-002933B8AB39}"/>
              </a:ext>
            </a:extLst>
          </p:cNvPr>
          <p:cNvSpPr>
            <a:spLocks noGrp="1"/>
          </p:cNvSpPr>
          <p:nvPr>
            <p:ph idx="1"/>
          </p:nvPr>
        </p:nvSpPr>
        <p:spPr>
          <a:xfrm>
            <a:off x="1115568" y="2481943"/>
            <a:ext cx="10168128" cy="3695020"/>
          </a:xfrm>
        </p:spPr>
        <p:txBody>
          <a:bodyPr>
            <a:normAutofit/>
          </a:bodyPr>
          <a:lstStyle/>
          <a:p>
            <a:endParaRPr lang="en-US" sz="2200" dirty="0"/>
          </a:p>
          <a:p>
            <a:pPr marL="0" indent="0">
              <a:buNone/>
            </a:pPr>
            <a:endParaRPr lang="en-US" sz="2200" dirty="0"/>
          </a:p>
          <a:p>
            <a:endParaRPr lang="en-IN" sz="2200" dirty="0"/>
          </a:p>
        </p:txBody>
      </p:sp>
      <p:sp>
        <p:nvSpPr>
          <p:cNvPr id="5" name="Rectangle 4" descr="Badge 3 with solid fill">
            <a:extLst>
              <a:ext uri="{FF2B5EF4-FFF2-40B4-BE49-F238E27FC236}">
                <a16:creationId xmlns:a16="http://schemas.microsoft.com/office/drawing/2014/main" id="{CEB08E6F-E7EE-4DF2-B60B-C21659CB102C}"/>
              </a:ext>
            </a:extLst>
          </p:cNvPr>
          <p:cNvSpPr/>
          <p:nvPr/>
        </p:nvSpPr>
        <p:spPr>
          <a:xfrm>
            <a:off x="11231711" y="5931514"/>
            <a:ext cx="490897" cy="490897"/>
          </a:xfrm>
          <a:prstGeom prst="rect">
            <a:avLst/>
          </a:prstGeom>
          <a:blipFill>
            <a:blip r:embed="rId3">
              <a:extLst>
                <a:ext uri="{96DAC541-7B7A-43D3-8B79-37D633B846F1}">
                  <asvg:svgBlip xmlns:asvg="http://schemas.microsoft.com/office/drawing/2016/SVG/main" r:embed="rId4"/>
                </a:ext>
              </a:extLst>
            </a:blip>
            <a:srcRect/>
            <a:stretch>
              <a:fillRect/>
            </a:stretch>
          </a:blipFill>
        </p:spPr>
        <p:style>
          <a:lnRef idx="0">
            <a:schemeClr val="lt1">
              <a:hueOff val="0"/>
              <a:satOff val="0"/>
              <a:lumOff val="0"/>
              <a:alphaOff val="0"/>
            </a:schemeClr>
          </a:lnRef>
          <a:fillRef idx="3">
            <a:scrgbClr r="0" g="0" b="0"/>
          </a:fillRef>
          <a:effectRef idx="3">
            <a:schemeClr val="accent1">
              <a:hueOff val="0"/>
              <a:satOff val="0"/>
              <a:lumOff val="0"/>
              <a:alphaOff val="0"/>
            </a:schemeClr>
          </a:effectRef>
          <a:fontRef idx="minor">
            <a:schemeClr val="lt1"/>
          </a:fontRef>
        </p:style>
      </p:sp>
      <p:sp>
        <p:nvSpPr>
          <p:cNvPr id="6" name="TextBox 5">
            <a:extLst>
              <a:ext uri="{FF2B5EF4-FFF2-40B4-BE49-F238E27FC236}">
                <a16:creationId xmlns:a16="http://schemas.microsoft.com/office/drawing/2014/main" id="{5DF12071-EDE4-C171-EE99-9B8138EA8A93}"/>
              </a:ext>
            </a:extLst>
          </p:cNvPr>
          <p:cNvSpPr txBox="1"/>
          <p:nvPr/>
        </p:nvSpPr>
        <p:spPr>
          <a:xfrm>
            <a:off x="422606" y="2221992"/>
            <a:ext cx="11223774" cy="4524315"/>
          </a:xfrm>
          <a:prstGeom prst="rect">
            <a:avLst/>
          </a:prstGeom>
          <a:noFill/>
        </p:spPr>
        <p:txBody>
          <a:bodyPr wrap="square" rtlCol="0">
            <a:spAutoFit/>
          </a:bodyPr>
          <a:lstStyle/>
          <a:p>
            <a:pPr algn="ctr"/>
            <a:r>
              <a:rPr lang="en-US" sz="2400" dirty="0"/>
              <a:t>Derived from the French word </a:t>
            </a:r>
            <a:r>
              <a:rPr lang="en-US" sz="2400" i="1" dirty="0"/>
              <a:t>fugue</a:t>
            </a:r>
            <a:r>
              <a:rPr lang="en-US" sz="2400" dirty="0"/>
              <a:t> or  the Italian </a:t>
            </a:r>
            <a:r>
              <a:rPr lang="en-US" sz="2400" i="1" dirty="0" err="1"/>
              <a:t>fuga</a:t>
            </a:r>
            <a:r>
              <a:rPr lang="en-US" sz="2400" i="1" dirty="0"/>
              <a:t>    </a:t>
            </a:r>
            <a:r>
              <a:rPr lang="en-US" sz="2400" dirty="0"/>
              <a:t>(meaning: “to chase”)</a:t>
            </a:r>
          </a:p>
          <a:p>
            <a:pPr marL="285750" indent="-285750">
              <a:buFont typeface="Arial" panose="020B0604020202020204" pitchFamily="34" charset="0"/>
              <a:buChar char="•"/>
            </a:pPr>
            <a:endParaRPr lang="en-US" sz="2400" dirty="0"/>
          </a:p>
          <a:p>
            <a:r>
              <a:rPr lang="en-US" sz="2400" b="1" dirty="0"/>
              <a:t>Basic Structure</a:t>
            </a:r>
          </a:p>
          <a:p>
            <a:endParaRPr lang="en-US" sz="2400" b="1" dirty="0"/>
          </a:p>
          <a:p>
            <a:pPr marL="914400" lvl="1" indent="-457200">
              <a:buFont typeface="+mj-lt"/>
              <a:buAutoNum type="arabicPeriod"/>
            </a:pPr>
            <a:r>
              <a:rPr lang="en-US" sz="2400" dirty="0"/>
              <a:t>Exposition </a:t>
            </a:r>
          </a:p>
          <a:p>
            <a:pPr marL="1371600" lvl="2" indent="-457200">
              <a:buFont typeface="+mj-lt"/>
              <a:buAutoNum type="alphaLcPeriod"/>
            </a:pPr>
            <a:r>
              <a:rPr lang="en-US" sz="2400" i="1" dirty="0"/>
              <a:t>Subject</a:t>
            </a:r>
          </a:p>
          <a:p>
            <a:pPr marL="1371600" lvl="2" indent="-457200">
              <a:buFont typeface="+mj-lt"/>
              <a:buAutoNum type="alphaLcPeriod"/>
            </a:pPr>
            <a:r>
              <a:rPr lang="en-US" sz="2400" i="1" dirty="0"/>
              <a:t>Answer</a:t>
            </a:r>
          </a:p>
          <a:p>
            <a:pPr marL="914400" lvl="1" indent="-457200">
              <a:buFont typeface="+mj-lt"/>
              <a:buAutoNum type="arabicPeriod"/>
            </a:pPr>
            <a:endParaRPr lang="en-US" sz="2400" dirty="0"/>
          </a:p>
          <a:p>
            <a:pPr marL="914400" lvl="1" indent="-457200">
              <a:buFont typeface="+mj-lt"/>
              <a:buAutoNum type="arabicPeriod"/>
            </a:pPr>
            <a:r>
              <a:rPr lang="en-US" sz="2400" dirty="0"/>
              <a:t>Episode</a:t>
            </a:r>
          </a:p>
          <a:p>
            <a:pPr marL="914400" lvl="1" indent="-457200">
              <a:buFont typeface="+mj-lt"/>
              <a:buAutoNum type="arabicPeriod"/>
            </a:pPr>
            <a:endParaRPr lang="en-US" sz="2400" dirty="0"/>
          </a:p>
          <a:p>
            <a:pPr marL="914400" lvl="1" indent="-457200">
              <a:buFont typeface="+mj-lt"/>
              <a:buAutoNum type="arabicPeriod"/>
            </a:pPr>
            <a:r>
              <a:rPr lang="en-US" sz="2400" dirty="0"/>
              <a:t>Coda</a:t>
            </a:r>
          </a:p>
          <a:p>
            <a:pPr marL="742950" lvl="1" indent="-285750">
              <a:buFont typeface="Arial" panose="020B0604020202020204" pitchFamily="34" charset="0"/>
              <a:buChar char="•"/>
            </a:pPr>
            <a:endParaRPr lang="en-US" sz="2400" dirty="0"/>
          </a:p>
        </p:txBody>
      </p:sp>
      <p:pic>
        <p:nvPicPr>
          <p:cNvPr id="9" name="Picture 8" descr="Chart, waterfall chart&#10;&#10;Description automatically generated">
            <a:extLst>
              <a:ext uri="{FF2B5EF4-FFF2-40B4-BE49-F238E27FC236}">
                <a16:creationId xmlns:a16="http://schemas.microsoft.com/office/drawing/2014/main" id="{6C44111B-60E3-6115-1145-94681962C6A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30701" y="5232033"/>
            <a:ext cx="7671039" cy="1219200"/>
          </a:xfrm>
          <a:prstGeom prst="rect">
            <a:avLst/>
          </a:prstGeom>
        </p:spPr>
      </p:pic>
      <p:pic>
        <p:nvPicPr>
          <p:cNvPr id="11" name="Picture 10" descr="Diagram&#10;&#10;Description automatically generated">
            <a:extLst>
              <a:ext uri="{FF2B5EF4-FFF2-40B4-BE49-F238E27FC236}">
                <a16:creationId xmlns:a16="http://schemas.microsoft.com/office/drawing/2014/main" id="{340ADAB9-09C6-FFB4-1C63-379D9F4D5B0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33357" y="2739334"/>
            <a:ext cx="7368383" cy="2373569"/>
          </a:xfrm>
          <a:prstGeom prst="rect">
            <a:avLst/>
          </a:prstGeom>
        </p:spPr>
      </p:pic>
    </p:spTree>
    <p:extLst>
      <p:ext uri="{BB962C8B-B14F-4D97-AF65-F5344CB8AC3E}">
        <p14:creationId xmlns:p14="http://schemas.microsoft.com/office/powerpoint/2010/main" val="3730284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36" name="Rectangle 35">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0" name="Rectangle 39">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1043631" y="760608"/>
            <a:ext cx="9942716" cy="1554480"/>
          </a:xfrm>
        </p:spPr>
        <p:txBody>
          <a:bodyPr anchor="ctr">
            <a:normAutofit/>
          </a:bodyPr>
          <a:lstStyle/>
          <a:p>
            <a:r>
              <a:rPr lang="en-US" sz="4800" dirty="0">
                <a:latin typeface="Avenir Next LT Pro Demi" panose="020B0604020202020204" pitchFamily="34" charset="0"/>
              </a:rPr>
              <a:t>Methodology</a:t>
            </a:r>
            <a:endParaRPr lang="en-IN" sz="4800" dirty="0"/>
          </a:p>
        </p:txBody>
      </p:sp>
      <p:graphicFrame>
        <p:nvGraphicFramePr>
          <p:cNvPr id="46" name="Content Placeholder 2">
            <a:extLst>
              <a:ext uri="{FF2B5EF4-FFF2-40B4-BE49-F238E27FC236}">
                <a16:creationId xmlns:a16="http://schemas.microsoft.com/office/drawing/2014/main" id="{DDAC8D01-9789-000C-92C7-C9881E4BA0A9}"/>
              </a:ext>
            </a:extLst>
          </p:cNvPr>
          <p:cNvGraphicFramePr>
            <a:graphicFrameLocks noGrp="1"/>
          </p:cNvGraphicFramePr>
          <p:nvPr>
            <p:ph idx="1"/>
            <p:extLst>
              <p:ext uri="{D42A27DB-BD31-4B8C-83A1-F6EECF244321}">
                <p14:modId xmlns:p14="http://schemas.microsoft.com/office/powerpoint/2010/main" val="2328351380"/>
              </p:ext>
            </p:extLst>
          </p:nvPr>
        </p:nvGraphicFramePr>
        <p:xfrm>
          <a:off x="961052" y="2787602"/>
          <a:ext cx="9941319" cy="31246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42" name="Straight Connector 41">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6944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3" name="Freeform: Shape 72">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75" name="Freeform: Shape 74">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8E3F7AC-FAD7-FEC7-FD03-90C614120740}"/>
              </a:ext>
            </a:extLst>
          </p:cNvPr>
          <p:cNvSpPr>
            <a:spLocks noGrp="1"/>
          </p:cNvSpPr>
          <p:nvPr>
            <p:ph type="title"/>
          </p:nvPr>
        </p:nvSpPr>
        <p:spPr>
          <a:xfrm>
            <a:off x="438913" y="859536"/>
            <a:ext cx="4832802" cy="1243584"/>
          </a:xfrm>
        </p:spPr>
        <p:txBody>
          <a:bodyPr>
            <a:normAutofit/>
          </a:bodyPr>
          <a:lstStyle/>
          <a:p>
            <a:r>
              <a:rPr lang="en-US" sz="3400" dirty="0">
                <a:latin typeface="Avenir Next LT Pro Demi" panose="020B0604020202020204" pitchFamily="34" charset="0"/>
              </a:rPr>
              <a:t>Synchronization Used</a:t>
            </a:r>
            <a:endParaRPr lang="en-IN" sz="3400" dirty="0"/>
          </a:p>
        </p:txBody>
      </p:sp>
      <p:sp>
        <p:nvSpPr>
          <p:cNvPr id="77" name="Rectangle 76">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9" name="Rectangle 78">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770F786-8AB4-EB22-1121-002933B8AB39}"/>
              </a:ext>
            </a:extLst>
          </p:cNvPr>
          <p:cNvSpPr>
            <a:spLocks noGrp="1"/>
          </p:cNvSpPr>
          <p:nvPr>
            <p:ph idx="1"/>
          </p:nvPr>
        </p:nvSpPr>
        <p:spPr>
          <a:xfrm>
            <a:off x="438912" y="2512611"/>
            <a:ext cx="4832803" cy="3664351"/>
          </a:xfrm>
        </p:spPr>
        <p:txBody>
          <a:bodyPr>
            <a:normAutofit/>
          </a:bodyPr>
          <a:lstStyle/>
          <a:p>
            <a:r>
              <a:rPr lang="en-US" dirty="0"/>
              <a:t>Coupled Lorenz Systems</a:t>
            </a:r>
          </a:p>
          <a:p>
            <a:pPr marL="0" indent="0">
              <a:buNone/>
            </a:pPr>
            <a:endParaRPr lang="en-US" dirty="0"/>
          </a:p>
          <a:p>
            <a:r>
              <a:rPr lang="en-US" dirty="0"/>
              <a:t>Master - Slave Configuration</a:t>
            </a:r>
          </a:p>
          <a:p>
            <a:pPr marL="0" indent="0">
              <a:buNone/>
            </a:pPr>
            <a:endParaRPr lang="en-US" sz="1800" dirty="0"/>
          </a:p>
          <a:p>
            <a:pPr marL="0" indent="0">
              <a:buNone/>
            </a:pPr>
            <a:endParaRPr lang="en-US" sz="1800" dirty="0"/>
          </a:p>
          <a:p>
            <a:pPr marL="457200" lvl="1" indent="0">
              <a:buNone/>
            </a:pPr>
            <a:endParaRPr lang="en-US" sz="1800" dirty="0"/>
          </a:p>
          <a:p>
            <a:pPr marL="457200" lvl="1" indent="0">
              <a:buNone/>
            </a:pPr>
            <a:endParaRPr lang="en-US" sz="1800" dirty="0"/>
          </a:p>
          <a:p>
            <a:pPr marL="457200" lvl="1" indent="0">
              <a:buNone/>
            </a:pPr>
            <a:endParaRPr lang="en-US" sz="1800" dirty="0"/>
          </a:p>
          <a:p>
            <a:pPr lvl="1"/>
            <a:endParaRPr lang="en-US" sz="1800" dirty="0"/>
          </a:p>
          <a:p>
            <a:pPr lvl="1"/>
            <a:endParaRPr lang="en-US" sz="1800" dirty="0"/>
          </a:p>
          <a:p>
            <a:pPr lvl="1"/>
            <a:endParaRPr lang="en-US" sz="1800" dirty="0"/>
          </a:p>
          <a:p>
            <a:pPr lvl="1"/>
            <a:endParaRPr lang="en-US" sz="1800" dirty="0"/>
          </a:p>
          <a:p>
            <a:pPr marL="457200" lvl="1" indent="0">
              <a:buNone/>
            </a:pPr>
            <a:endParaRPr lang="en-US" sz="1800" dirty="0"/>
          </a:p>
          <a:p>
            <a:endParaRPr lang="en-IN" sz="1800" dirty="0"/>
          </a:p>
        </p:txBody>
      </p:sp>
      <p:pic>
        <p:nvPicPr>
          <p:cNvPr id="8" name="Picture 7" descr="Text, letter&#10;&#10;Description automatically generated">
            <a:extLst>
              <a:ext uri="{FF2B5EF4-FFF2-40B4-BE49-F238E27FC236}">
                <a16:creationId xmlns:a16="http://schemas.microsoft.com/office/drawing/2014/main" id="{C8666044-483C-6FB8-5D25-C768760ACF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17368" y="926253"/>
            <a:ext cx="5135719" cy="1925893"/>
          </a:xfrm>
          <a:prstGeom prst="rect">
            <a:avLst/>
          </a:prstGeom>
        </p:spPr>
      </p:pic>
      <p:pic>
        <p:nvPicPr>
          <p:cNvPr id="6" name="Picture 5" descr="Shape, arrow&#10;&#10;Description automatically generated">
            <a:extLst>
              <a:ext uri="{FF2B5EF4-FFF2-40B4-BE49-F238E27FC236}">
                <a16:creationId xmlns:a16="http://schemas.microsoft.com/office/drawing/2014/main" id="{C44481C8-3AD8-F878-0EB8-54450BDEB2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7368" y="4005002"/>
            <a:ext cx="5135719" cy="1591195"/>
          </a:xfrm>
          <a:prstGeom prst="rect">
            <a:avLst/>
          </a:prstGeom>
        </p:spPr>
      </p:pic>
    </p:spTree>
    <p:extLst>
      <p:ext uri="{BB962C8B-B14F-4D97-AF65-F5344CB8AC3E}">
        <p14:creationId xmlns:p14="http://schemas.microsoft.com/office/powerpoint/2010/main" val="2211153996"/>
      </p:ext>
    </p:extLst>
  </p:cSld>
  <p:clrMapOvr>
    <a:masterClrMapping/>
  </p:clrMapOvr>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5997</TotalTime>
  <Words>1744</Words>
  <Application>Microsoft Office PowerPoint</Application>
  <PresentationFormat>Widescreen</PresentationFormat>
  <Paragraphs>271</Paragraphs>
  <Slides>16</Slides>
  <Notes>16</Notes>
  <HiddenSlides>0</HiddenSlides>
  <MMClips>4</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16</vt:i4>
      </vt:variant>
    </vt:vector>
  </HeadingPairs>
  <TitlesOfParts>
    <vt:vector size="31" baseType="lpstr">
      <vt:lpstr>Abadi Extra Light</vt:lpstr>
      <vt:lpstr>Arial</vt:lpstr>
      <vt:lpstr>Arial Rounded MT Bold</vt:lpstr>
      <vt:lpstr>Avenir Next LT Pro</vt:lpstr>
      <vt:lpstr>Avenir Next LT Pro Demi</vt:lpstr>
      <vt:lpstr>Calibri</vt:lpstr>
      <vt:lpstr>Calibri Light</vt:lpstr>
      <vt:lpstr>Cambria Math</vt:lpstr>
      <vt:lpstr>ff-dagny-web-pro</vt:lpstr>
      <vt:lpstr>Garamond</vt:lpstr>
      <vt:lpstr>Helvetica</vt:lpstr>
      <vt:lpstr>Lucida Grande</vt:lpstr>
      <vt:lpstr>Raleway</vt:lpstr>
      <vt:lpstr>YouTube Sans</vt:lpstr>
      <vt:lpstr>Office Theme</vt:lpstr>
      <vt:lpstr>Generating Variations of Fugues using Chaotic Mapping onto Coupled Lorenz Attractors</vt:lpstr>
      <vt:lpstr>Contents</vt:lpstr>
      <vt:lpstr>Introduction</vt:lpstr>
      <vt:lpstr>Research Question</vt:lpstr>
      <vt:lpstr>Background</vt:lpstr>
      <vt:lpstr>Synchronization</vt:lpstr>
      <vt:lpstr>Fugue</vt:lpstr>
      <vt:lpstr>Methodology</vt:lpstr>
      <vt:lpstr>Synchronization Used</vt:lpstr>
      <vt:lpstr>Demo (Two Voice Fugue)</vt:lpstr>
      <vt:lpstr>Survey</vt:lpstr>
      <vt:lpstr>Design</vt:lpstr>
      <vt:lpstr>Results</vt:lpstr>
      <vt:lpstr>Results</vt:lpstr>
      <vt:lpstr>Results</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Generating Variations of Fugues using Chaotic Mapping onto Coupled Lorenz Attractors</dc:title>
  <dc:creator>raju kurapati</dc:creator>
  <cp:lastModifiedBy>Gowri Shankar raju Kurapati</cp:lastModifiedBy>
  <cp:revision>2</cp:revision>
  <dcterms:created xsi:type="dcterms:W3CDTF">2023-04-19T15:37:59Z</dcterms:created>
  <dcterms:modified xsi:type="dcterms:W3CDTF">2023-08-31T05:08:10Z</dcterms:modified>
</cp:coreProperties>
</file>

<file path=docProps/thumbnail.jpeg>
</file>